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80" r:id="rId4"/>
    <p:sldId id="278" r:id="rId5"/>
    <p:sldId id="258" r:id="rId6"/>
    <p:sldId id="259" r:id="rId7"/>
    <p:sldId id="276" r:id="rId8"/>
    <p:sldId id="281" r:id="rId9"/>
    <p:sldId id="266" r:id="rId10"/>
    <p:sldId id="268" r:id="rId11"/>
    <p:sldId id="260" r:id="rId12"/>
    <p:sldId id="267" r:id="rId13"/>
    <p:sldId id="261" r:id="rId14"/>
    <p:sldId id="262" r:id="rId15"/>
    <p:sldId id="270" r:id="rId16"/>
    <p:sldId id="284" r:id="rId17"/>
    <p:sldId id="263" r:id="rId18"/>
    <p:sldId id="269" r:id="rId19"/>
    <p:sldId id="273" r:id="rId20"/>
    <p:sldId id="271" r:id="rId21"/>
    <p:sldId id="272" r:id="rId22"/>
    <p:sldId id="264" r:id="rId23"/>
    <p:sldId id="274" r:id="rId24"/>
    <p:sldId id="283" r:id="rId25"/>
    <p:sldId id="285" r:id="rId26"/>
    <p:sldId id="282" r:id="rId27"/>
    <p:sldId id="275" r:id="rId28"/>
    <p:sldId id="265" r:id="rId2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74" autoAdjust="0"/>
    <p:restoredTop sz="94610"/>
  </p:normalViewPr>
  <p:slideViewPr>
    <p:cSldViewPr snapToGrid="0" snapToObjects="1">
      <p:cViewPr>
        <p:scale>
          <a:sx n="50" d="100"/>
          <a:sy n="50" d="100"/>
        </p:scale>
        <p:origin x="8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938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683133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666933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532742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167369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365953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626588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718082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113958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256926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546906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2079487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306798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3158904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323010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720851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561344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72192"/>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58282" y="783908"/>
            <a:ext cx="7600236" cy="3580448"/>
          </a:xfrm>
          <a:prstGeom prst="rect">
            <a:avLst/>
          </a:prstGeom>
          <a:noFill/>
          <a:ln/>
        </p:spPr>
        <p:txBody>
          <a:bodyPr wrap="square" rtlCol="0" anchor="t"/>
          <a:lstStyle/>
          <a:p>
            <a:pPr marL="0" indent="0">
              <a:lnSpc>
                <a:spcPts val="7048"/>
              </a:lnSpc>
              <a:buNone/>
            </a:pPr>
            <a:r>
              <a:rPr lang="en-US" sz="5639" b="1" dirty="0">
                <a:solidFill>
                  <a:srgbClr val="00002E"/>
                </a:solidFill>
                <a:latin typeface="Nunito" pitchFamily="34" charset="0"/>
                <a:ea typeface="Nunito" pitchFamily="34" charset="-122"/>
                <a:cs typeface="Nunito" pitchFamily="34" charset="-120"/>
              </a:rPr>
              <a:t>Application of Data Analysis Techniques in Exploring Mental Health Trends </a:t>
            </a:r>
            <a:endParaRPr lang="en-US" sz="5639" dirty="0"/>
          </a:p>
        </p:txBody>
      </p:sp>
      <p:sp>
        <p:nvSpPr>
          <p:cNvPr id="6" name="Text 2"/>
          <p:cNvSpPr/>
          <p:nvPr/>
        </p:nvSpPr>
        <p:spPr>
          <a:xfrm>
            <a:off x="6258282" y="4695111"/>
            <a:ext cx="7600236" cy="2116693"/>
          </a:xfrm>
          <a:prstGeom prst="rect">
            <a:avLst/>
          </a:prstGeom>
          <a:noFill/>
          <a:ln/>
        </p:spPr>
        <p:txBody>
          <a:bodyPr wrap="square" rtlCol="0" anchor="t"/>
          <a:lstStyle/>
          <a:p>
            <a:pPr marL="0" indent="0">
              <a:lnSpc>
                <a:spcPts val="2779"/>
              </a:lnSpc>
              <a:buNone/>
            </a:pPr>
            <a:r>
              <a:rPr lang="en-US" sz="1737" dirty="0">
                <a:solidFill>
                  <a:srgbClr val="00002E"/>
                </a:solidFill>
                <a:latin typeface="PT Sans" pitchFamily="34" charset="0"/>
                <a:ea typeface="PT Sans" pitchFamily="34" charset="-122"/>
                <a:cs typeface="PT Sans" pitchFamily="34" charset="-120"/>
              </a:rPr>
              <a:t>This project applies various data analysis, preprocessing, and visualization techniques to a dataset on mental health disorders. The goal is to analyze trends, identify correlations, forecast future prevalence rates, and perform clustering analysis to group countries based on mental health metrics. The dataset, sourced from Kaggle, contains information on the prevalence of various mental health disorders across different countries and years.</a:t>
            </a:r>
            <a:endParaRPr lang="en-US" sz="1737" dirty="0"/>
          </a:p>
        </p:txBody>
      </p:sp>
      <p:sp>
        <p:nvSpPr>
          <p:cNvPr id="7" name="Shape 3"/>
          <p:cNvSpPr/>
          <p:nvPr/>
        </p:nvSpPr>
        <p:spPr>
          <a:xfrm>
            <a:off x="6258282" y="7076361"/>
            <a:ext cx="352782" cy="352782"/>
          </a:xfrm>
          <a:prstGeom prst="roundRect">
            <a:avLst>
              <a:gd name="adj" fmla="val 25917098"/>
            </a:avLst>
          </a:prstGeom>
          <a:noFill/>
          <a:ln w="7620">
            <a:solidFill>
              <a:srgbClr val="FFFFFF"/>
            </a:solidFill>
            <a:prstDash val="solid"/>
          </a:ln>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968693" y="1130969"/>
            <a:ext cx="7128560" cy="737241"/>
          </a:xfrm>
          <a:prstGeom prst="rect">
            <a:avLst/>
          </a:prstGeom>
          <a:noFill/>
          <a:ln/>
        </p:spPr>
        <p:txBody>
          <a:bodyPr wrap="none" rtlCol="0" anchor="t"/>
          <a:lstStyle/>
          <a:p>
            <a:pPr marL="0" indent="0">
              <a:lnSpc>
                <a:spcPts val="5718"/>
              </a:lnSpc>
              <a:buNone/>
            </a:pPr>
            <a:r>
              <a:rPr lang="en-US" sz="4574" b="1" dirty="0">
                <a:solidFill>
                  <a:srgbClr val="00002E"/>
                </a:solidFill>
                <a:latin typeface="Nunito" pitchFamily="34" charset="0"/>
                <a:ea typeface="Nunito" pitchFamily="34" charset="-122"/>
                <a:cs typeface="Nunito" pitchFamily="34" charset="-120"/>
              </a:rPr>
              <a:t>Correlation Analysis</a:t>
            </a:r>
            <a:endParaRPr lang="en-US" sz="4574" dirty="0"/>
          </a:p>
        </p:txBody>
      </p:sp>
      <p:sp>
        <p:nvSpPr>
          <p:cNvPr id="5" name="Text 2"/>
          <p:cNvSpPr/>
          <p:nvPr/>
        </p:nvSpPr>
        <p:spPr>
          <a:xfrm>
            <a:off x="968693" y="2910602"/>
            <a:ext cx="12692896" cy="1185148"/>
          </a:xfrm>
          <a:prstGeom prst="rect">
            <a:avLst/>
          </a:prstGeom>
          <a:noFill/>
          <a:ln/>
        </p:spPr>
        <p:txBody>
          <a:bodyPr wrap="squar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The geographical maps highlighted regional differences in the prevalence of mental disorders, with some regions showing higher rates than others. This visualization provided valuable insights into the spatial distribution of mental health issues across different countries and regions.</a:t>
            </a:r>
            <a:endParaRPr lang="en-US" sz="1944" dirty="0"/>
          </a:p>
        </p:txBody>
      </p:sp>
      <p:pic>
        <p:nvPicPr>
          <p:cNvPr id="6" name="Image 1" descr="preencoded.png"/>
          <p:cNvPicPr>
            <a:picLocks noChangeAspect="1"/>
          </p:cNvPicPr>
          <p:nvPr/>
        </p:nvPicPr>
        <p:blipFill>
          <a:blip r:embed="rId4"/>
          <a:stretch>
            <a:fillRect/>
          </a:stretch>
        </p:blipFill>
        <p:spPr>
          <a:xfrm>
            <a:off x="968693" y="4373404"/>
            <a:ext cx="617220" cy="617220"/>
          </a:xfrm>
          <a:prstGeom prst="rect">
            <a:avLst/>
          </a:prstGeom>
        </p:spPr>
      </p:pic>
      <p:sp>
        <p:nvSpPr>
          <p:cNvPr id="7" name="Text 3"/>
          <p:cNvSpPr/>
          <p:nvPr/>
        </p:nvSpPr>
        <p:spPr>
          <a:xfrm>
            <a:off x="968693" y="5237440"/>
            <a:ext cx="2904530" cy="363141"/>
          </a:xfrm>
          <a:prstGeom prst="rect">
            <a:avLst/>
          </a:prstGeom>
          <a:noFill/>
          <a:ln/>
        </p:spPr>
        <p:txBody>
          <a:bodyPr wrap="none" rtlCol="0" anchor="t"/>
          <a:lstStyle/>
          <a:p>
            <a:pPr marL="0" indent="0" algn="l">
              <a:lnSpc>
                <a:spcPts val="2859"/>
              </a:lnSpc>
              <a:buNone/>
            </a:pPr>
            <a:r>
              <a:rPr lang="en-US" sz="2287" b="1" dirty="0">
                <a:solidFill>
                  <a:srgbClr val="2D4DF2"/>
                </a:solidFill>
                <a:latin typeface="Nunito" pitchFamily="34" charset="0"/>
                <a:ea typeface="Nunito" pitchFamily="34" charset="-122"/>
                <a:cs typeface="Nunito" pitchFamily="34" charset="-120"/>
              </a:rPr>
              <a:t>Global View</a:t>
            </a:r>
            <a:endParaRPr lang="en-US" sz="2287" dirty="0"/>
          </a:p>
        </p:txBody>
      </p:sp>
      <p:sp>
        <p:nvSpPr>
          <p:cNvPr id="8" name="Text 4"/>
          <p:cNvSpPr/>
          <p:nvPr/>
        </p:nvSpPr>
        <p:spPr>
          <a:xfrm>
            <a:off x="968693" y="5748695"/>
            <a:ext cx="3984069" cy="790099"/>
          </a:xfrm>
          <a:prstGeom prst="rect">
            <a:avLst/>
          </a:prstGeom>
          <a:noFill/>
          <a:ln/>
        </p:spPr>
        <p:txBody>
          <a:bodyPr wrap="square" rtlCol="0" anchor="t"/>
          <a:lstStyle/>
          <a:p>
            <a:pPr marL="0" indent="0" algn="l">
              <a:lnSpc>
                <a:spcPts val="3110"/>
              </a:lnSpc>
              <a:buNone/>
            </a:pPr>
            <a:r>
              <a:rPr lang="en-US" sz="1944" dirty="0">
                <a:solidFill>
                  <a:srgbClr val="00002E"/>
                </a:solidFill>
                <a:latin typeface="PT Sans" pitchFamily="34" charset="0"/>
                <a:ea typeface="PT Sans" pitchFamily="34" charset="-122"/>
                <a:cs typeface="PT Sans" pitchFamily="34" charset="-120"/>
              </a:rPr>
              <a:t>Worldwide distribution of mental health disorders</a:t>
            </a:r>
            <a:endParaRPr lang="en-US" sz="1944" dirty="0"/>
          </a:p>
        </p:txBody>
      </p:sp>
      <p:pic>
        <p:nvPicPr>
          <p:cNvPr id="9" name="Image 2" descr="preencoded.png"/>
          <p:cNvPicPr>
            <a:picLocks noChangeAspect="1"/>
          </p:cNvPicPr>
          <p:nvPr/>
        </p:nvPicPr>
        <p:blipFill>
          <a:blip r:embed="rId5"/>
          <a:stretch>
            <a:fillRect/>
          </a:stretch>
        </p:blipFill>
        <p:spPr>
          <a:xfrm>
            <a:off x="5323046" y="4373404"/>
            <a:ext cx="617220" cy="617220"/>
          </a:xfrm>
          <a:prstGeom prst="rect">
            <a:avLst/>
          </a:prstGeom>
        </p:spPr>
      </p:pic>
      <p:sp>
        <p:nvSpPr>
          <p:cNvPr id="10" name="Text 5"/>
          <p:cNvSpPr/>
          <p:nvPr/>
        </p:nvSpPr>
        <p:spPr>
          <a:xfrm>
            <a:off x="5323046" y="5237440"/>
            <a:ext cx="2904530" cy="363141"/>
          </a:xfrm>
          <a:prstGeom prst="rect">
            <a:avLst/>
          </a:prstGeom>
          <a:noFill/>
          <a:ln/>
        </p:spPr>
        <p:txBody>
          <a:bodyPr wrap="none" rtlCol="0" anchor="t"/>
          <a:lstStyle/>
          <a:p>
            <a:pPr marL="0" indent="0" algn="l">
              <a:lnSpc>
                <a:spcPts val="2859"/>
              </a:lnSpc>
              <a:buNone/>
            </a:pPr>
            <a:r>
              <a:rPr lang="en-US" sz="2287" b="1" dirty="0">
                <a:solidFill>
                  <a:srgbClr val="015F98"/>
                </a:solidFill>
                <a:latin typeface="Nunito" pitchFamily="34" charset="0"/>
                <a:ea typeface="Nunito" pitchFamily="34" charset="-122"/>
                <a:cs typeface="Nunito" pitchFamily="34" charset="-120"/>
              </a:rPr>
              <a:t>Regional Patterns</a:t>
            </a:r>
            <a:endParaRPr lang="en-US" sz="2287" dirty="0"/>
          </a:p>
        </p:txBody>
      </p:sp>
      <p:sp>
        <p:nvSpPr>
          <p:cNvPr id="11" name="Text 6"/>
          <p:cNvSpPr/>
          <p:nvPr/>
        </p:nvSpPr>
        <p:spPr>
          <a:xfrm>
            <a:off x="5323046" y="5748695"/>
            <a:ext cx="3984069" cy="790099"/>
          </a:xfrm>
          <a:prstGeom prst="rect">
            <a:avLst/>
          </a:prstGeom>
          <a:noFill/>
          <a:ln/>
        </p:spPr>
        <p:txBody>
          <a:bodyPr wrap="square" rtlCol="0" anchor="t"/>
          <a:lstStyle/>
          <a:p>
            <a:pPr marL="0" indent="0" algn="l">
              <a:lnSpc>
                <a:spcPts val="3110"/>
              </a:lnSpc>
              <a:buNone/>
            </a:pPr>
            <a:r>
              <a:rPr lang="en-US" sz="1944" dirty="0">
                <a:solidFill>
                  <a:srgbClr val="00002E"/>
                </a:solidFill>
                <a:latin typeface="PT Sans" pitchFamily="34" charset="0"/>
                <a:ea typeface="PT Sans" pitchFamily="34" charset="-122"/>
                <a:cs typeface="PT Sans" pitchFamily="34" charset="-120"/>
              </a:rPr>
              <a:t>Identification of high-prevalence regions</a:t>
            </a:r>
            <a:endParaRPr lang="en-US" sz="1944" dirty="0"/>
          </a:p>
        </p:txBody>
      </p:sp>
      <p:pic>
        <p:nvPicPr>
          <p:cNvPr id="12" name="Image 3" descr="preencoded.png"/>
          <p:cNvPicPr>
            <a:picLocks noChangeAspect="1"/>
          </p:cNvPicPr>
          <p:nvPr/>
        </p:nvPicPr>
        <p:blipFill>
          <a:blip r:embed="rId6"/>
          <a:stretch>
            <a:fillRect/>
          </a:stretch>
        </p:blipFill>
        <p:spPr>
          <a:xfrm>
            <a:off x="9677400" y="4373404"/>
            <a:ext cx="617220" cy="617220"/>
          </a:xfrm>
          <a:prstGeom prst="rect">
            <a:avLst/>
          </a:prstGeom>
        </p:spPr>
      </p:pic>
      <p:sp>
        <p:nvSpPr>
          <p:cNvPr id="13" name="Text 7"/>
          <p:cNvSpPr/>
          <p:nvPr/>
        </p:nvSpPr>
        <p:spPr>
          <a:xfrm>
            <a:off x="9677400" y="5237440"/>
            <a:ext cx="2904530" cy="363141"/>
          </a:xfrm>
          <a:prstGeom prst="rect">
            <a:avLst/>
          </a:prstGeom>
          <a:noFill/>
          <a:ln/>
        </p:spPr>
        <p:txBody>
          <a:bodyPr wrap="none" rtlCol="0" anchor="t"/>
          <a:lstStyle/>
          <a:p>
            <a:pPr marL="0" indent="0" algn="l">
              <a:lnSpc>
                <a:spcPts val="2859"/>
              </a:lnSpc>
              <a:buNone/>
            </a:pPr>
            <a:r>
              <a:rPr lang="en-US" sz="2287" b="1" dirty="0">
                <a:solidFill>
                  <a:srgbClr val="AD1F96"/>
                </a:solidFill>
                <a:latin typeface="Nunito" pitchFamily="34" charset="0"/>
                <a:ea typeface="Nunito" pitchFamily="34" charset="-122"/>
                <a:cs typeface="Nunito" pitchFamily="34" charset="-120"/>
              </a:rPr>
              <a:t>Comparative Analysis</a:t>
            </a:r>
            <a:endParaRPr lang="en-US" sz="2287" dirty="0"/>
          </a:p>
        </p:txBody>
      </p:sp>
      <p:sp>
        <p:nvSpPr>
          <p:cNvPr id="14" name="Text 8"/>
          <p:cNvSpPr/>
          <p:nvPr/>
        </p:nvSpPr>
        <p:spPr>
          <a:xfrm>
            <a:off x="9677400" y="5748695"/>
            <a:ext cx="3984188" cy="790099"/>
          </a:xfrm>
          <a:prstGeom prst="rect">
            <a:avLst/>
          </a:prstGeom>
          <a:noFill/>
          <a:ln/>
        </p:spPr>
        <p:txBody>
          <a:bodyPr wrap="square" rtlCol="0" anchor="t"/>
          <a:lstStyle/>
          <a:p>
            <a:pPr marL="0" indent="0" algn="l">
              <a:lnSpc>
                <a:spcPts val="3110"/>
              </a:lnSpc>
              <a:buNone/>
            </a:pPr>
            <a:r>
              <a:rPr lang="en-US" sz="1944" dirty="0">
                <a:solidFill>
                  <a:srgbClr val="00002E"/>
                </a:solidFill>
                <a:latin typeface="PT Sans" pitchFamily="34" charset="0"/>
                <a:ea typeface="PT Sans" pitchFamily="34" charset="-122"/>
                <a:cs typeface="PT Sans" pitchFamily="34" charset="-120"/>
              </a:rPr>
              <a:t>Comparison of disorder rates across countries</a:t>
            </a:r>
            <a:endParaRPr lang="en-US" sz="1944" dirty="0"/>
          </a:p>
        </p:txBody>
      </p:sp>
      <p:pic>
        <p:nvPicPr>
          <p:cNvPr id="17" name="Picture 16">
            <a:extLst>
              <a:ext uri="{FF2B5EF4-FFF2-40B4-BE49-F238E27FC236}">
                <a16:creationId xmlns:a16="http://schemas.microsoft.com/office/drawing/2014/main" id="{E4AB3162-B840-AE77-846C-1AFD5E2D0592}"/>
              </a:ext>
            </a:extLst>
          </p:cNvPr>
          <p:cNvPicPr>
            <a:picLocks noChangeAspect="1"/>
          </p:cNvPicPr>
          <p:nvPr/>
        </p:nvPicPr>
        <p:blipFill>
          <a:blip r:embed="rId7"/>
          <a:stretch>
            <a:fillRect/>
          </a:stretch>
        </p:blipFill>
        <p:spPr>
          <a:xfrm>
            <a:off x="968693" y="2141621"/>
            <a:ext cx="12578865" cy="5447899"/>
          </a:xfrm>
          <a:prstGeom prst="rect">
            <a:avLst/>
          </a:prstGeom>
        </p:spPr>
      </p:pic>
    </p:spTree>
    <p:extLst>
      <p:ext uri="{BB962C8B-B14F-4D97-AF65-F5344CB8AC3E}">
        <p14:creationId xmlns:p14="http://schemas.microsoft.com/office/powerpoint/2010/main" val="2582586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968693" y="1690807"/>
            <a:ext cx="6785967" cy="726043"/>
          </a:xfrm>
          <a:prstGeom prst="rect">
            <a:avLst/>
          </a:prstGeom>
          <a:noFill/>
          <a:ln/>
        </p:spPr>
        <p:txBody>
          <a:bodyPr wrap="none" rtlCol="0" anchor="t"/>
          <a:lstStyle/>
          <a:p>
            <a:pPr marL="0" indent="0">
              <a:lnSpc>
                <a:spcPts val="5718"/>
              </a:lnSpc>
              <a:buNone/>
            </a:pPr>
            <a:r>
              <a:rPr lang="en-US" sz="4574" b="1" dirty="0">
                <a:solidFill>
                  <a:srgbClr val="00002E"/>
                </a:solidFill>
                <a:latin typeface="Nunito" pitchFamily="34" charset="0"/>
                <a:ea typeface="Nunito" pitchFamily="34" charset="-122"/>
                <a:cs typeface="Nunito" pitchFamily="34" charset="-120"/>
              </a:rPr>
              <a:t>Geographical Distribution</a:t>
            </a:r>
            <a:endParaRPr lang="en-US" sz="4574" dirty="0"/>
          </a:p>
        </p:txBody>
      </p:sp>
      <p:sp>
        <p:nvSpPr>
          <p:cNvPr id="5" name="Text 2"/>
          <p:cNvSpPr/>
          <p:nvPr/>
        </p:nvSpPr>
        <p:spPr>
          <a:xfrm>
            <a:off x="968693" y="2910602"/>
            <a:ext cx="12692896" cy="1185148"/>
          </a:xfrm>
          <a:prstGeom prst="rect">
            <a:avLst/>
          </a:prstGeom>
          <a:noFill/>
          <a:ln/>
        </p:spPr>
        <p:txBody>
          <a:bodyPr wrap="squar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The geographical maps highlighted regional differences in the prevalence of mental disorders, with some regions showing higher rates than others. This visualization provided valuable insights into the spatial distribution of mental health issues across different countries and regions.</a:t>
            </a:r>
            <a:endParaRPr lang="en-US" sz="1944" dirty="0"/>
          </a:p>
        </p:txBody>
      </p:sp>
      <p:pic>
        <p:nvPicPr>
          <p:cNvPr id="6" name="Image 1" descr="preencoded.png"/>
          <p:cNvPicPr>
            <a:picLocks noChangeAspect="1"/>
          </p:cNvPicPr>
          <p:nvPr/>
        </p:nvPicPr>
        <p:blipFill>
          <a:blip r:embed="rId4"/>
          <a:stretch>
            <a:fillRect/>
          </a:stretch>
        </p:blipFill>
        <p:spPr>
          <a:xfrm>
            <a:off x="968693" y="4373404"/>
            <a:ext cx="617220" cy="617220"/>
          </a:xfrm>
          <a:prstGeom prst="rect">
            <a:avLst/>
          </a:prstGeom>
        </p:spPr>
      </p:pic>
      <p:sp>
        <p:nvSpPr>
          <p:cNvPr id="7" name="Text 3"/>
          <p:cNvSpPr/>
          <p:nvPr/>
        </p:nvSpPr>
        <p:spPr>
          <a:xfrm>
            <a:off x="968693" y="5237440"/>
            <a:ext cx="2904530" cy="363141"/>
          </a:xfrm>
          <a:prstGeom prst="rect">
            <a:avLst/>
          </a:prstGeom>
          <a:noFill/>
          <a:ln/>
        </p:spPr>
        <p:txBody>
          <a:bodyPr wrap="none" rtlCol="0" anchor="t"/>
          <a:lstStyle/>
          <a:p>
            <a:pPr marL="0" indent="0" algn="l">
              <a:lnSpc>
                <a:spcPts val="2859"/>
              </a:lnSpc>
              <a:buNone/>
            </a:pPr>
            <a:r>
              <a:rPr lang="en-US" sz="2287" b="1" dirty="0">
                <a:solidFill>
                  <a:srgbClr val="2D4DF2"/>
                </a:solidFill>
                <a:latin typeface="Nunito" pitchFamily="34" charset="0"/>
                <a:ea typeface="Nunito" pitchFamily="34" charset="-122"/>
                <a:cs typeface="Nunito" pitchFamily="34" charset="-120"/>
              </a:rPr>
              <a:t>Global View</a:t>
            </a:r>
            <a:endParaRPr lang="en-US" sz="2287" dirty="0"/>
          </a:p>
        </p:txBody>
      </p:sp>
      <p:sp>
        <p:nvSpPr>
          <p:cNvPr id="8" name="Text 4"/>
          <p:cNvSpPr/>
          <p:nvPr/>
        </p:nvSpPr>
        <p:spPr>
          <a:xfrm>
            <a:off x="968693" y="5748695"/>
            <a:ext cx="3984069" cy="790099"/>
          </a:xfrm>
          <a:prstGeom prst="rect">
            <a:avLst/>
          </a:prstGeom>
          <a:noFill/>
          <a:ln/>
        </p:spPr>
        <p:txBody>
          <a:bodyPr wrap="square" rtlCol="0" anchor="t"/>
          <a:lstStyle/>
          <a:p>
            <a:pPr marL="0" indent="0" algn="l">
              <a:lnSpc>
                <a:spcPts val="3110"/>
              </a:lnSpc>
              <a:buNone/>
            </a:pPr>
            <a:r>
              <a:rPr lang="en-US" sz="1944" dirty="0">
                <a:solidFill>
                  <a:srgbClr val="00002E"/>
                </a:solidFill>
                <a:latin typeface="PT Sans" pitchFamily="34" charset="0"/>
                <a:ea typeface="PT Sans" pitchFamily="34" charset="-122"/>
                <a:cs typeface="PT Sans" pitchFamily="34" charset="-120"/>
              </a:rPr>
              <a:t>Worldwide distribution of mental health disorders</a:t>
            </a:r>
            <a:endParaRPr lang="en-US" sz="1944" dirty="0"/>
          </a:p>
        </p:txBody>
      </p:sp>
      <p:pic>
        <p:nvPicPr>
          <p:cNvPr id="9" name="Image 2" descr="preencoded.png"/>
          <p:cNvPicPr>
            <a:picLocks noChangeAspect="1"/>
          </p:cNvPicPr>
          <p:nvPr/>
        </p:nvPicPr>
        <p:blipFill>
          <a:blip r:embed="rId5"/>
          <a:stretch>
            <a:fillRect/>
          </a:stretch>
        </p:blipFill>
        <p:spPr>
          <a:xfrm>
            <a:off x="5323046" y="4373404"/>
            <a:ext cx="617220" cy="617220"/>
          </a:xfrm>
          <a:prstGeom prst="rect">
            <a:avLst/>
          </a:prstGeom>
        </p:spPr>
      </p:pic>
      <p:sp>
        <p:nvSpPr>
          <p:cNvPr id="10" name="Text 5"/>
          <p:cNvSpPr/>
          <p:nvPr/>
        </p:nvSpPr>
        <p:spPr>
          <a:xfrm>
            <a:off x="5323046" y="5237440"/>
            <a:ext cx="2904530" cy="363141"/>
          </a:xfrm>
          <a:prstGeom prst="rect">
            <a:avLst/>
          </a:prstGeom>
          <a:noFill/>
          <a:ln/>
        </p:spPr>
        <p:txBody>
          <a:bodyPr wrap="none" rtlCol="0" anchor="t"/>
          <a:lstStyle/>
          <a:p>
            <a:pPr marL="0" indent="0" algn="l">
              <a:lnSpc>
                <a:spcPts val="2859"/>
              </a:lnSpc>
              <a:buNone/>
            </a:pPr>
            <a:r>
              <a:rPr lang="en-US" sz="2287" b="1" dirty="0">
                <a:solidFill>
                  <a:srgbClr val="015F98"/>
                </a:solidFill>
                <a:latin typeface="Nunito" pitchFamily="34" charset="0"/>
                <a:ea typeface="Nunito" pitchFamily="34" charset="-122"/>
                <a:cs typeface="Nunito" pitchFamily="34" charset="-120"/>
              </a:rPr>
              <a:t>Regional Patterns</a:t>
            </a:r>
            <a:endParaRPr lang="en-US" sz="2287" dirty="0"/>
          </a:p>
        </p:txBody>
      </p:sp>
      <p:sp>
        <p:nvSpPr>
          <p:cNvPr id="11" name="Text 6"/>
          <p:cNvSpPr/>
          <p:nvPr/>
        </p:nvSpPr>
        <p:spPr>
          <a:xfrm>
            <a:off x="5323046" y="5748695"/>
            <a:ext cx="3984069" cy="790099"/>
          </a:xfrm>
          <a:prstGeom prst="rect">
            <a:avLst/>
          </a:prstGeom>
          <a:noFill/>
          <a:ln/>
        </p:spPr>
        <p:txBody>
          <a:bodyPr wrap="square" rtlCol="0" anchor="t"/>
          <a:lstStyle/>
          <a:p>
            <a:pPr marL="0" indent="0" algn="l">
              <a:lnSpc>
                <a:spcPts val="3110"/>
              </a:lnSpc>
              <a:buNone/>
            </a:pPr>
            <a:r>
              <a:rPr lang="en-US" sz="1944" dirty="0">
                <a:solidFill>
                  <a:srgbClr val="00002E"/>
                </a:solidFill>
                <a:latin typeface="PT Sans" pitchFamily="34" charset="0"/>
                <a:ea typeface="PT Sans" pitchFamily="34" charset="-122"/>
                <a:cs typeface="PT Sans" pitchFamily="34" charset="-120"/>
              </a:rPr>
              <a:t>Identification of high-prevalence regions</a:t>
            </a:r>
            <a:endParaRPr lang="en-US" sz="1944" dirty="0"/>
          </a:p>
        </p:txBody>
      </p:sp>
      <p:pic>
        <p:nvPicPr>
          <p:cNvPr id="12" name="Image 3" descr="preencoded.png"/>
          <p:cNvPicPr>
            <a:picLocks noChangeAspect="1"/>
          </p:cNvPicPr>
          <p:nvPr/>
        </p:nvPicPr>
        <p:blipFill>
          <a:blip r:embed="rId6"/>
          <a:stretch>
            <a:fillRect/>
          </a:stretch>
        </p:blipFill>
        <p:spPr>
          <a:xfrm>
            <a:off x="9677400" y="4373404"/>
            <a:ext cx="617220" cy="617220"/>
          </a:xfrm>
          <a:prstGeom prst="rect">
            <a:avLst/>
          </a:prstGeom>
        </p:spPr>
      </p:pic>
      <p:sp>
        <p:nvSpPr>
          <p:cNvPr id="13" name="Text 7"/>
          <p:cNvSpPr/>
          <p:nvPr/>
        </p:nvSpPr>
        <p:spPr>
          <a:xfrm>
            <a:off x="9677400" y="5237440"/>
            <a:ext cx="2904530" cy="363141"/>
          </a:xfrm>
          <a:prstGeom prst="rect">
            <a:avLst/>
          </a:prstGeom>
          <a:noFill/>
          <a:ln/>
        </p:spPr>
        <p:txBody>
          <a:bodyPr wrap="none" rtlCol="0" anchor="t"/>
          <a:lstStyle/>
          <a:p>
            <a:pPr marL="0" indent="0" algn="l">
              <a:lnSpc>
                <a:spcPts val="2859"/>
              </a:lnSpc>
              <a:buNone/>
            </a:pPr>
            <a:r>
              <a:rPr lang="en-US" sz="2287" b="1" dirty="0">
                <a:solidFill>
                  <a:srgbClr val="AD1F96"/>
                </a:solidFill>
                <a:latin typeface="Nunito" pitchFamily="34" charset="0"/>
                <a:ea typeface="Nunito" pitchFamily="34" charset="-122"/>
                <a:cs typeface="Nunito" pitchFamily="34" charset="-120"/>
              </a:rPr>
              <a:t>Comparative Analysis</a:t>
            </a:r>
            <a:endParaRPr lang="en-US" sz="2287" dirty="0"/>
          </a:p>
        </p:txBody>
      </p:sp>
      <p:sp>
        <p:nvSpPr>
          <p:cNvPr id="14" name="Text 8"/>
          <p:cNvSpPr/>
          <p:nvPr/>
        </p:nvSpPr>
        <p:spPr>
          <a:xfrm>
            <a:off x="9677400" y="5748695"/>
            <a:ext cx="3984188" cy="790099"/>
          </a:xfrm>
          <a:prstGeom prst="rect">
            <a:avLst/>
          </a:prstGeom>
          <a:noFill/>
          <a:ln/>
        </p:spPr>
        <p:txBody>
          <a:bodyPr wrap="square" rtlCol="0" anchor="t"/>
          <a:lstStyle/>
          <a:p>
            <a:pPr marL="0" indent="0" algn="l">
              <a:lnSpc>
                <a:spcPts val="3110"/>
              </a:lnSpc>
              <a:buNone/>
            </a:pPr>
            <a:r>
              <a:rPr lang="en-US" sz="1944" dirty="0">
                <a:solidFill>
                  <a:srgbClr val="00002E"/>
                </a:solidFill>
                <a:latin typeface="PT Sans" pitchFamily="34" charset="0"/>
                <a:ea typeface="PT Sans" pitchFamily="34" charset="-122"/>
                <a:cs typeface="PT Sans" pitchFamily="34" charset="-120"/>
              </a:rPr>
              <a:t>Comparison of disorder rates across countries</a:t>
            </a:r>
            <a:endParaRPr lang="en-US" sz="1944"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968693" y="1130969"/>
            <a:ext cx="7128560" cy="737241"/>
          </a:xfrm>
          <a:prstGeom prst="rect">
            <a:avLst/>
          </a:prstGeom>
          <a:noFill/>
          <a:ln/>
        </p:spPr>
        <p:txBody>
          <a:bodyPr wrap="none" rtlCol="0" anchor="t"/>
          <a:lstStyle/>
          <a:p>
            <a:pPr marL="0" indent="0">
              <a:lnSpc>
                <a:spcPts val="5718"/>
              </a:lnSpc>
              <a:buNone/>
            </a:pPr>
            <a:r>
              <a:rPr lang="en-US" sz="4574" b="1" dirty="0">
                <a:solidFill>
                  <a:srgbClr val="00002E"/>
                </a:solidFill>
                <a:latin typeface="Nunito" pitchFamily="34" charset="0"/>
                <a:ea typeface="Nunito" pitchFamily="34" charset="-122"/>
                <a:cs typeface="Nunito" pitchFamily="34" charset="-120"/>
              </a:rPr>
              <a:t>Geographical Distribution</a:t>
            </a:r>
            <a:endParaRPr lang="en-US" sz="4574" dirty="0"/>
          </a:p>
        </p:txBody>
      </p:sp>
      <p:sp>
        <p:nvSpPr>
          <p:cNvPr id="5" name="Text 2"/>
          <p:cNvSpPr/>
          <p:nvPr/>
        </p:nvSpPr>
        <p:spPr>
          <a:xfrm>
            <a:off x="968693" y="2910602"/>
            <a:ext cx="12692896" cy="1185148"/>
          </a:xfrm>
          <a:prstGeom prst="rect">
            <a:avLst/>
          </a:prstGeom>
          <a:noFill/>
          <a:ln/>
        </p:spPr>
        <p:txBody>
          <a:bodyPr wrap="squar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The geographical maps highlighted regional differences in the prevalence of mental disorders, with some regions showing higher rates than others. This visualization provided valuable insights into the spatial distribution of mental health issues across different countries and regions.</a:t>
            </a:r>
            <a:endParaRPr lang="en-US" sz="1944" dirty="0"/>
          </a:p>
        </p:txBody>
      </p:sp>
      <p:pic>
        <p:nvPicPr>
          <p:cNvPr id="6" name="Image 1" descr="preencoded.png"/>
          <p:cNvPicPr>
            <a:picLocks noChangeAspect="1"/>
          </p:cNvPicPr>
          <p:nvPr/>
        </p:nvPicPr>
        <p:blipFill>
          <a:blip r:embed="rId4"/>
          <a:stretch>
            <a:fillRect/>
          </a:stretch>
        </p:blipFill>
        <p:spPr>
          <a:xfrm>
            <a:off x="968693" y="4373404"/>
            <a:ext cx="617220" cy="617220"/>
          </a:xfrm>
          <a:prstGeom prst="rect">
            <a:avLst/>
          </a:prstGeom>
        </p:spPr>
      </p:pic>
      <p:sp>
        <p:nvSpPr>
          <p:cNvPr id="7" name="Text 3"/>
          <p:cNvSpPr/>
          <p:nvPr/>
        </p:nvSpPr>
        <p:spPr>
          <a:xfrm>
            <a:off x="968693" y="5237440"/>
            <a:ext cx="2904530" cy="363141"/>
          </a:xfrm>
          <a:prstGeom prst="rect">
            <a:avLst/>
          </a:prstGeom>
          <a:noFill/>
          <a:ln/>
        </p:spPr>
        <p:txBody>
          <a:bodyPr wrap="none" rtlCol="0" anchor="t"/>
          <a:lstStyle/>
          <a:p>
            <a:pPr marL="0" indent="0" algn="l">
              <a:lnSpc>
                <a:spcPts val="2859"/>
              </a:lnSpc>
              <a:buNone/>
            </a:pPr>
            <a:r>
              <a:rPr lang="en-US" sz="2287" b="1" dirty="0">
                <a:solidFill>
                  <a:srgbClr val="2D4DF2"/>
                </a:solidFill>
                <a:latin typeface="Nunito" pitchFamily="34" charset="0"/>
                <a:ea typeface="Nunito" pitchFamily="34" charset="-122"/>
                <a:cs typeface="Nunito" pitchFamily="34" charset="-120"/>
              </a:rPr>
              <a:t>Global View</a:t>
            </a:r>
            <a:endParaRPr lang="en-US" sz="2287" dirty="0"/>
          </a:p>
        </p:txBody>
      </p:sp>
      <p:sp>
        <p:nvSpPr>
          <p:cNvPr id="8" name="Text 4"/>
          <p:cNvSpPr/>
          <p:nvPr/>
        </p:nvSpPr>
        <p:spPr>
          <a:xfrm>
            <a:off x="968693" y="5748695"/>
            <a:ext cx="3984069" cy="790099"/>
          </a:xfrm>
          <a:prstGeom prst="rect">
            <a:avLst/>
          </a:prstGeom>
          <a:noFill/>
          <a:ln/>
        </p:spPr>
        <p:txBody>
          <a:bodyPr wrap="square" rtlCol="0" anchor="t"/>
          <a:lstStyle/>
          <a:p>
            <a:pPr marL="0" indent="0" algn="l">
              <a:lnSpc>
                <a:spcPts val="3110"/>
              </a:lnSpc>
              <a:buNone/>
            </a:pPr>
            <a:r>
              <a:rPr lang="en-US" sz="1944" dirty="0">
                <a:solidFill>
                  <a:srgbClr val="00002E"/>
                </a:solidFill>
                <a:latin typeface="PT Sans" pitchFamily="34" charset="0"/>
                <a:ea typeface="PT Sans" pitchFamily="34" charset="-122"/>
                <a:cs typeface="PT Sans" pitchFamily="34" charset="-120"/>
              </a:rPr>
              <a:t>Worldwide distribution of mental health disorders</a:t>
            </a:r>
            <a:endParaRPr lang="en-US" sz="1944" dirty="0"/>
          </a:p>
        </p:txBody>
      </p:sp>
      <p:pic>
        <p:nvPicPr>
          <p:cNvPr id="9" name="Image 2" descr="preencoded.png"/>
          <p:cNvPicPr>
            <a:picLocks noChangeAspect="1"/>
          </p:cNvPicPr>
          <p:nvPr/>
        </p:nvPicPr>
        <p:blipFill>
          <a:blip r:embed="rId5"/>
          <a:stretch>
            <a:fillRect/>
          </a:stretch>
        </p:blipFill>
        <p:spPr>
          <a:xfrm>
            <a:off x="5323046" y="4373404"/>
            <a:ext cx="617220" cy="617220"/>
          </a:xfrm>
          <a:prstGeom prst="rect">
            <a:avLst/>
          </a:prstGeom>
        </p:spPr>
      </p:pic>
      <p:sp>
        <p:nvSpPr>
          <p:cNvPr id="10" name="Text 5"/>
          <p:cNvSpPr/>
          <p:nvPr/>
        </p:nvSpPr>
        <p:spPr>
          <a:xfrm>
            <a:off x="5323046" y="5237440"/>
            <a:ext cx="2904530" cy="363141"/>
          </a:xfrm>
          <a:prstGeom prst="rect">
            <a:avLst/>
          </a:prstGeom>
          <a:noFill/>
          <a:ln/>
        </p:spPr>
        <p:txBody>
          <a:bodyPr wrap="none" rtlCol="0" anchor="t"/>
          <a:lstStyle/>
          <a:p>
            <a:pPr marL="0" indent="0" algn="l">
              <a:lnSpc>
                <a:spcPts val="2859"/>
              </a:lnSpc>
              <a:buNone/>
            </a:pPr>
            <a:r>
              <a:rPr lang="en-US" sz="2287" b="1" dirty="0">
                <a:solidFill>
                  <a:srgbClr val="015F98"/>
                </a:solidFill>
                <a:latin typeface="Nunito" pitchFamily="34" charset="0"/>
                <a:ea typeface="Nunito" pitchFamily="34" charset="-122"/>
                <a:cs typeface="Nunito" pitchFamily="34" charset="-120"/>
              </a:rPr>
              <a:t>Regional Patterns</a:t>
            </a:r>
            <a:endParaRPr lang="en-US" sz="2287" dirty="0"/>
          </a:p>
        </p:txBody>
      </p:sp>
      <p:sp>
        <p:nvSpPr>
          <p:cNvPr id="11" name="Text 6"/>
          <p:cNvSpPr/>
          <p:nvPr/>
        </p:nvSpPr>
        <p:spPr>
          <a:xfrm>
            <a:off x="5323046" y="5748695"/>
            <a:ext cx="3984069" cy="790099"/>
          </a:xfrm>
          <a:prstGeom prst="rect">
            <a:avLst/>
          </a:prstGeom>
          <a:noFill/>
          <a:ln/>
        </p:spPr>
        <p:txBody>
          <a:bodyPr wrap="square" rtlCol="0" anchor="t"/>
          <a:lstStyle/>
          <a:p>
            <a:pPr marL="0" indent="0" algn="l">
              <a:lnSpc>
                <a:spcPts val="3110"/>
              </a:lnSpc>
              <a:buNone/>
            </a:pPr>
            <a:r>
              <a:rPr lang="en-US" sz="1944" dirty="0">
                <a:solidFill>
                  <a:srgbClr val="00002E"/>
                </a:solidFill>
                <a:latin typeface="PT Sans" pitchFamily="34" charset="0"/>
                <a:ea typeface="PT Sans" pitchFamily="34" charset="-122"/>
                <a:cs typeface="PT Sans" pitchFamily="34" charset="-120"/>
              </a:rPr>
              <a:t>Identification of high-prevalence regions</a:t>
            </a:r>
            <a:endParaRPr lang="en-US" sz="1944" dirty="0"/>
          </a:p>
        </p:txBody>
      </p:sp>
      <p:pic>
        <p:nvPicPr>
          <p:cNvPr id="12" name="Image 3" descr="preencoded.png"/>
          <p:cNvPicPr>
            <a:picLocks noChangeAspect="1"/>
          </p:cNvPicPr>
          <p:nvPr/>
        </p:nvPicPr>
        <p:blipFill>
          <a:blip r:embed="rId6"/>
          <a:stretch>
            <a:fillRect/>
          </a:stretch>
        </p:blipFill>
        <p:spPr>
          <a:xfrm>
            <a:off x="9677400" y="4373404"/>
            <a:ext cx="617220" cy="617220"/>
          </a:xfrm>
          <a:prstGeom prst="rect">
            <a:avLst/>
          </a:prstGeom>
        </p:spPr>
      </p:pic>
      <p:sp>
        <p:nvSpPr>
          <p:cNvPr id="13" name="Text 7"/>
          <p:cNvSpPr/>
          <p:nvPr/>
        </p:nvSpPr>
        <p:spPr>
          <a:xfrm>
            <a:off x="9677400" y="5237440"/>
            <a:ext cx="2904530" cy="363141"/>
          </a:xfrm>
          <a:prstGeom prst="rect">
            <a:avLst/>
          </a:prstGeom>
          <a:noFill/>
          <a:ln/>
        </p:spPr>
        <p:txBody>
          <a:bodyPr wrap="none" rtlCol="0" anchor="t"/>
          <a:lstStyle/>
          <a:p>
            <a:pPr marL="0" indent="0" algn="l">
              <a:lnSpc>
                <a:spcPts val="2859"/>
              </a:lnSpc>
              <a:buNone/>
            </a:pPr>
            <a:r>
              <a:rPr lang="en-US" sz="2287" b="1" dirty="0">
                <a:solidFill>
                  <a:srgbClr val="AD1F96"/>
                </a:solidFill>
                <a:latin typeface="Nunito" pitchFamily="34" charset="0"/>
                <a:ea typeface="Nunito" pitchFamily="34" charset="-122"/>
                <a:cs typeface="Nunito" pitchFamily="34" charset="-120"/>
              </a:rPr>
              <a:t>Comparative Analysis</a:t>
            </a:r>
            <a:endParaRPr lang="en-US" sz="2287" dirty="0"/>
          </a:p>
        </p:txBody>
      </p:sp>
      <p:sp>
        <p:nvSpPr>
          <p:cNvPr id="14" name="Text 8"/>
          <p:cNvSpPr/>
          <p:nvPr/>
        </p:nvSpPr>
        <p:spPr>
          <a:xfrm>
            <a:off x="9677400" y="5748695"/>
            <a:ext cx="3984188" cy="790099"/>
          </a:xfrm>
          <a:prstGeom prst="rect">
            <a:avLst/>
          </a:prstGeom>
          <a:noFill/>
          <a:ln/>
        </p:spPr>
        <p:txBody>
          <a:bodyPr wrap="square" rtlCol="0" anchor="t"/>
          <a:lstStyle/>
          <a:p>
            <a:pPr marL="0" indent="0" algn="l">
              <a:lnSpc>
                <a:spcPts val="3110"/>
              </a:lnSpc>
              <a:buNone/>
            </a:pPr>
            <a:r>
              <a:rPr lang="en-US" sz="1944" dirty="0">
                <a:solidFill>
                  <a:srgbClr val="00002E"/>
                </a:solidFill>
                <a:latin typeface="PT Sans" pitchFamily="34" charset="0"/>
                <a:ea typeface="PT Sans" pitchFamily="34" charset="-122"/>
                <a:cs typeface="PT Sans" pitchFamily="34" charset="-120"/>
              </a:rPr>
              <a:t>Comparison of disorder rates across countries</a:t>
            </a:r>
            <a:endParaRPr lang="en-US" sz="1944" dirty="0"/>
          </a:p>
        </p:txBody>
      </p:sp>
      <p:pic>
        <p:nvPicPr>
          <p:cNvPr id="19" name="Picture 18">
            <a:extLst>
              <a:ext uri="{FF2B5EF4-FFF2-40B4-BE49-F238E27FC236}">
                <a16:creationId xmlns:a16="http://schemas.microsoft.com/office/drawing/2014/main" id="{F6733545-7F12-4286-921B-0C001DF6BAE7}"/>
              </a:ext>
            </a:extLst>
          </p:cNvPr>
          <p:cNvPicPr>
            <a:picLocks noChangeAspect="1"/>
          </p:cNvPicPr>
          <p:nvPr/>
        </p:nvPicPr>
        <p:blipFill>
          <a:blip r:embed="rId7"/>
          <a:stretch>
            <a:fillRect/>
          </a:stretch>
        </p:blipFill>
        <p:spPr>
          <a:xfrm>
            <a:off x="757990" y="2105526"/>
            <a:ext cx="13054264" cy="5483994"/>
          </a:xfrm>
          <a:prstGeom prst="rect">
            <a:avLst/>
          </a:prstGeom>
        </p:spPr>
      </p:pic>
    </p:spTree>
    <p:extLst>
      <p:ext uri="{BB962C8B-B14F-4D97-AF65-F5344CB8AC3E}">
        <p14:creationId xmlns:p14="http://schemas.microsoft.com/office/powerpoint/2010/main" val="408953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326493" y="677823"/>
            <a:ext cx="4497348" cy="562094"/>
          </a:xfrm>
          <a:prstGeom prst="rect">
            <a:avLst/>
          </a:prstGeom>
          <a:noFill/>
          <a:ln/>
        </p:spPr>
        <p:txBody>
          <a:bodyPr wrap="none" rtlCol="0" anchor="t"/>
          <a:lstStyle/>
          <a:p>
            <a:pPr marL="0" indent="0">
              <a:lnSpc>
                <a:spcPts val="4427"/>
              </a:lnSpc>
              <a:buNone/>
            </a:pPr>
            <a:r>
              <a:rPr lang="en-US" sz="3541" b="1" dirty="0">
                <a:solidFill>
                  <a:srgbClr val="00002E"/>
                </a:solidFill>
                <a:latin typeface="Nunito" pitchFamily="34" charset="0"/>
                <a:ea typeface="Nunito" pitchFamily="34" charset="-122"/>
                <a:cs typeface="Nunito" pitchFamily="34" charset="-120"/>
              </a:rPr>
              <a:t>Time Series Analysis</a:t>
            </a:r>
            <a:endParaRPr lang="en-US" sz="3541" dirty="0"/>
          </a:p>
        </p:txBody>
      </p:sp>
      <p:sp>
        <p:nvSpPr>
          <p:cNvPr id="6" name="Text 2"/>
          <p:cNvSpPr/>
          <p:nvPr/>
        </p:nvSpPr>
        <p:spPr>
          <a:xfrm>
            <a:off x="4326493" y="1526619"/>
            <a:ext cx="9635014" cy="1223010"/>
          </a:xfrm>
          <a:prstGeom prst="rect">
            <a:avLst/>
          </a:prstGeom>
          <a:noFill/>
          <a:ln/>
        </p:spPr>
        <p:txBody>
          <a:bodyPr wrap="square" rtlCol="0" anchor="t"/>
          <a:lstStyle/>
          <a:p>
            <a:pPr marL="0" indent="0">
              <a:lnSpc>
                <a:spcPts val="2408"/>
              </a:lnSpc>
              <a:buNone/>
            </a:pPr>
            <a:r>
              <a:rPr lang="en-US" sz="1505" dirty="0">
                <a:solidFill>
                  <a:srgbClr val="00002E"/>
                </a:solidFill>
                <a:latin typeface="PT Sans" pitchFamily="34" charset="0"/>
                <a:ea typeface="PT Sans" pitchFamily="34" charset="-122"/>
                <a:cs typeface="PT Sans" pitchFamily="34" charset="-120"/>
              </a:rPr>
              <a:t>A detailed time series analysis was conducted to examine the temporal trends of mental health disorders in Pakistan. Notable observations include a consistent upward trend in depressive disorders, stable patterns in schizophrenia prevalence, and varying trends in anxiety disorders over time. These findings provide insights into the evolving landscape of mental health disorders in Pakistan.</a:t>
            </a:r>
            <a:endParaRPr lang="en-US" sz="1505" dirty="0"/>
          </a:p>
        </p:txBody>
      </p:sp>
      <p:pic>
        <p:nvPicPr>
          <p:cNvPr id="7" name="Image 2" descr="preencoded.png"/>
          <p:cNvPicPr>
            <a:picLocks noChangeAspect="1"/>
          </p:cNvPicPr>
          <p:nvPr/>
        </p:nvPicPr>
        <p:blipFill>
          <a:blip r:embed="rId5"/>
          <a:stretch>
            <a:fillRect/>
          </a:stretch>
        </p:blipFill>
        <p:spPr>
          <a:xfrm>
            <a:off x="4326493" y="2964656"/>
            <a:ext cx="955596" cy="1529001"/>
          </a:xfrm>
          <a:prstGeom prst="rect">
            <a:avLst/>
          </a:prstGeom>
        </p:spPr>
      </p:pic>
      <p:sp>
        <p:nvSpPr>
          <p:cNvPr id="8" name="Text 3"/>
          <p:cNvSpPr/>
          <p:nvPr/>
        </p:nvSpPr>
        <p:spPr>
          <a:xfrm>
            <a:off x="5568791" y="3155752"/>
            <a:ext cx="2248614" cy="281107"/>
          </a:xfrm>
          <a:prstGeom prst="rect">
            <a:avLst/>
          </a:prstGeom>
          <a:noFill/>
          <a:ln/>
        </p:spPr>
        <p:txBody>
          <a:bodyPr wrap="none" rtlCol="0" anchor="t"/>
          <a:lstStyle/>
          <a:p>
            <a:pPr marL="0" indent="0" algn="l">
              <a:lnSpc>
                <a:spcPts val="2213"/>
              </a:lnSpc>
              <a:buNone/>
            </a:pPr>
            <a:r>
              <a:rPr lang="en-US" sz="1771" b="1" dirty="0">
                <a:solidFill>
                  <a:srgbClr val="2D4DF2"/>
                </a:solidFill>
                <a:latin typeface="Nunito" pitchFamily="34" charset="0"/>
                <a:ea typeface="Nunito" pitchFamily="34" charset="-122"/>
                <a:cs typeface="Nunito" pitchFamily="34" charset="-120"/>
              </a:rPr>
              <a:t>Data Collection</a:t>
            </a:r>
            <a:endParaRPr lang="en-US" sz="1771" dirty="0"/>
          </a:p>
        </p:txBody>
      </p:sp>
      <p:sp>
        <p:nvSpPr>
          <p:cNvPr id="9" name="Text 4"/>
          <p:cNvSpPr/>
          <p:nvPr/>
        </p:nvSpPr>
        <p:spPr>
          <a:xfrm>
            <a:off x="5568791" y="3551515"/>
            <a:ext cx="8392716" cy="305753"/>
          </a:xfrm>
          <a:prstGeom prst="rect">
            <a:avLst/>
          </a:prstGeom>
          <a:noFill/>
          <a:ln/>
        </p:spPr>
        <p:txBody>
          <a:bodyPr wrap="none" rtlCol="0" anchor="t"/>
          <a:lstStyle/>
          <a:p>
            <a:pPr marL="0" indent="0" algn="l">
              <a:lnSpc>
                <a:spcPts val="2408"/>
              </a:lnSpc>
              <a:buNone/>
            </a:pPr>
            <a:r>
              <a:rPr lang="en-US" sz="1505" dirty="0">
                <a:solidFill>
                  <a:srgbClr val="00002E"/>
                </a:solidFill>
                <a:latin typeface="PT Sans" pitchFamily="34" charset="0"/>
                <a:ea typeface="PT Sans" pitchFamily="34" charset="-122"/>
                <a:cs typeface="PT Sans" pitchFamily="34" charset="-120"/>
              </a:rPr>
              <a:t>Gather time series data for Pakistan</a:t>
            </a:r>
            <a:endParaRPr lang="en-US" sz="1505" dirty="0"/>
          </a:p>
        </p:txBody>
      </p:sp>
      <p:pic>
        <p:nvPicPr>
          <p:cNvPr id="10" name="Image 3" descr="preencoded.png"/>
          <p:cNvPicPr>
            <a:picLocks noChangeAspect="1"/>
          </p:cNvPicPr>
          <p:nvPr/>
        </p:nvPicPr>
        <p:blipFill>
          <a:blip r:embed="rId6"/>
          <a:stretch>
            <a:fillRect/>
          </a:stretch>
        </p:blipFill>
        <p:spPr>
          <a:xfrm>
            <a:off x="4326493" y="4493657"/>
            <a:ext cx="955596" cy="1529001"/>
          </a:xfrm>
          <a:prstGeom prst="rect">
            <a:avLst/>
          </a:prstGeom>
        </p:spPr>
      </p:pic>
      <p:sp>
        <p:nvSpPr>
          <p:cNvPr id="11" name="Text 5"/>
          <p:cNvSpPr/>
          <p:nvPr/>
        </p:nvSpPr>
        <p:spPr>
          <a:xfrm>
            <a:off x="5568791" y="4684752"/>
            <a:ext cx="2248614" cy="281107"/>
          </a:xfrm>
          <a:prstGeom prst="rect">
            <a:avLst/>
          </a:prstGeom>
          <a:noFill/>
          <a:ln/>
        </p:spPr>
        <p:txBody>
          <a:bodyPr wrap="none" rtlCol="0" anchor="t"/>
          <a:lstStyle/>
          <a:p>
            <a:pPr marL="0" indent="0" algn="l">
              <a:lnSpc>
                <a:spcPts val="2213"/>
              </a:lnSpc>
              <a:buNone/>
            </a:pPr>
            <a:r>
              <a:rPr lang="en-US" sz="1771" b="1" dirty="0">
                <a:solidFill>
                  <a:srgbClr val="015F98"/>
                </a:solidFill>
                <a:latin typeface="Nunito" pitchFamily="34" charset="0"/>
                <a:ea typeface="Nunito" pitchFamily="34" charset="-122"/>
                <a:cs typeface="Nunito" pitchFamily="34" charset="-120"/>
              </a:rPr>
              <a:t>Trend Analysis</a:t>
            </a:r>
            <a:endParaRPr lang="en-US" sz="1771" dirty="0"/>
          </a:p>
        </p:txBody>
      </p:sp>
      <p:sp>
        <p:nvSpPr>
          <p:cNvPr id="12" name="Text 6"/>
          <p:cNvSpPr/>
          <p:nvPr/>
        </p:nvSpPr>
        <p:spPr>
          <a:xfrm>
            <a:off x="5568791" y="5080516"/>
            <a:ext cx="8392716" cy="305753"/>
          </a:xfrm>
          <a:prstGeom prst="rect">
            <a:avLst/>
          </a:prstGeom>
          <a:noFill/>
          <a:ln/>
        </p:spPr>
        <p:txBody>
          <a:bodyPr wrap="none" rtlCol="0" anchor="t"/>
          <a:lstStyle/>
          <a:p>
            <a:pPr marL="0" indent="0" algn="l">
              <a:lnSpc>
                <a:spcPts val="2408"/>
              </a:lnSpc>
              <a:buNone/>
            </a:pPr>
            <a:r>
              <a:rPr lang="en-US" sz="1505" dirty="0">
                <a:solidFill>
                  <a:srgbClr val="00002E"/>
                </a:solidFill>
                <a:latin typeface="PT Sans" pitchFamily="34" charset="0"/>
                <a:ea typeface="PT Sans" pitchFamily="34" charset="-122"/>
                <a:cs typeface="PT Sans" pitchFamily="34" charset="-120"/>
              </a:rPr>
              <a:t>Identify patterns and trends over time</a:t>
            </a:r>
            <a:endParaRPr lang="en-US" sz="1505" dirty="0"/>
          </a:p>
        </p:txBody>
      </p:sp>
      <p:pic>
        <p:nvPicPr>
          <p:cNvPr id="13" name="Image 4" descr="preencoded.png"/>
          <p:cNvPicPr>
            <a:picLocks noChangeAspect="1"/>
          </p:cNvPicPr>
          <p:nvPr/>
        </p:nvPicPr>
        <p:blipFill>
          <a:blip r:embed="rId7"/>
          <a:stretch>
            <a:fillRect/>
          </a:stretch>
        </p:blipFill>
        <p:spPr>
          <a:xfrm>
            <a:off x="4326493" y="6022658"/>
            <a:ext cx="955596" cy="1529001"/>
          </a:xfrm>
          <a:prstGeom prst="rect">
            <a:avLst/>
          </a:prstGeom>
        </p:spPr>
      </p:pic>
      <p:sp>
        <p:nvSpPr>
          <p:cNvPr id="14" name="Text 7"/>
          <p:cNvSpPr/>
          <p:nvPr/>
        </p:nvSpPr>
        <p:spPr>
          <a:xfrm>
            <a:off x="5568791" y="6213753"/>
            <a:ext cx="2248614" cy="281107"/>
          </a:xfrm>
          <a:prstGeom prst="rect">
            <a:avLst/>
          </a:prstGeom>
          <a:noFill/>
          <a:ln/>
        </p:spPr>
        <p:txBody>
          <a:bodyPr wrap="none" rtlCol="0" anchor="t"/>
          <a:lstStyle/>
          <a:p>
            <a:pPr marL="0" indent="0" algn="l">
              <a:lnSpc>
                <a:spcPts val="2213"/>
              </a:lnSpc>
              <a:buNone/>
            </a:pPr>
            <a:r>
              <a:rPr lang="en-US" sz="1771" b="1" dirty="0">
                <a:solidFill>
                  <a:srgbClr val="AD1F96"/>
                </a:solidFill>
                <a:latin typeface="Nunito" pitchFamily="34" charset="0"/>
                <a:ea typeface="Nunito" pitchFamily="34" charset="-122"/>
                <a:cs typeface="Nunito" pitchFamily="34" charset="-120"/>
              </a:rPr>
              <a:t>Interpretation</a:t>
            </a:r>
            <a:endParaRPr lang="en-US" sz="1771" dirty="0"/>
          </a:p>
        </p:txBody>
      </p:sp>
      <p:sp>
        <p:nvSpPr>
          <p:cNvPr id="15" name="Text 8"/>
          <p:cNvSpPr/>
          <p:nvPr/>
        </p:nvSpPr>
        <p:spPr>
          <a:xfrm>
            <a:off x="5568791" y="6609517"/>
            <a:ext cx="8392716" cy="305753"/>
          </a:xfrm>
          <a:prstGeom prst="rect">
            <a:avLst/>
          </a:prstGeom>
          <a:noFill/>
          <a:ln/>
        </p:spPr>
        <p:txBody>
          <a:bodyPr wrap="none" rtlCol="0" anchor="t"/>
          <a:lstStyle/>
          <a:p>
            <a:pPr marL="0" indent="0" algn="l">
              <a:lnSpc>
                <a:spcPts val="2408"/>
              </a:lnSpc>
              <a:buNone/>
            </a:pPr>
            <a:r>
              <a:rPr lang="en-US" sz="1505" dirty="0">
                <a:solidFill>
                  <a:srgbClr val="00002E"/>
                </a:solidFill>
                <a:latin typeface="PT Sans" pitchFamily="34" charset="0"/>
                <a:ea typeface="PT Sans" pitchFamily="34" charset="-122"/>
                <a:cs typeface="PT Sans" pitchFamily="34" charset="-120"/>
              </a:rPr>
              <a:t>Draw insights from observed trends</a:t>
            </a:r>
            <a:endParaRPr lang="en-US" sz="150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968693" y="693182"/>
            <a:ext cx="5071160" cy="774671"/>
          </a:xfrm>
          <a:prstGeom prst="rect">
            <a:avLst/>
          </a:prstGeom>
          <a:noFill/>
          <a:ln/>
        </p:spPr>
        <p:txBody>
          <a:bodyPr wrap="square" rtlCol="0" anchor="t"/>
          <a:lstStyle/>
          <a:p>
            <a:pPr marL="0" indent="0">
              <a:lnSpc>
                <a:spcPts val="5718"/>
              </a:lnSpc>
              <a:buNone/>
            </a:pPr>
            <a:r>
              <a:rPr lang="en-US" sz="4574" b="1" dirty="0">
                <a:solidFill>
                  <a:srgbClr val="00002E"/>
                </a:solidFill>
                <a:latin typeface="Nunito" pitchFamily="34" charset="0"/>
              </a:rPr>
              <a:t>Trend Analysis</a:t>
            </a:r>
            <a:endParaRPr lang="en-US" sz="4574" dirty="0"/>
          </a:p>
        </p:txBody>
      </p:sp>
      <p:pic>
        <p:nvPicPr>
          <p:cNvPr id="17" name="Picture 16">
            <a:extLst>
              <a:ext uri="{FF2B5EF4-FFF2-40B4-BE49-F238E27FC236}">
                <a16:creationId xmlns:a16="http://schemas.microsoft.com/office/drawing/2014/main" id="{BBC9D91F-B4AA-ADA6-6AEB-BB5FFBD86947}"/>
              </a:ext>
            </a:extLst>
          </p:cNvPr>
          <p:cNvPicPr>
            <a:picLocks noChangeAspect="1"/>
          </p:cNvPicPr>
          <p:nvPr/>
        </p:nvPicPr>
        <p:blipFill>
          <a:blip r:embed="rId4"/>
          <a:stretch>
            <a:fillRect/>
          </a:stretch>
        </p:blipFill>
        <p:spPr>
          <a:xfrm>
            <a:off x="878305" y="1600200"/>
            <a:ext cx="12693315" cy="62082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2032"/>
            <a:ext cx="14630400" cy="8229600"/>
          </a:xfrm>
          <a:prstGeom prst="rect">
            <a:avLst/>
          </a:prstGeom>
          <a:solidFill>
            <a:srgbClr val="F3F3FF">
              <a:alpha val="75000"/>
            </a:srgbClr>
          </a:solidFill>
          <a:ln/>
        </p:spPr>
        <p:txBody>
          <a:bodyPr/>
          <a:lstStyle/>
          <a:p>
            <a:endParaRPr lang="en-US" dirty="0"/>
          </a:p>
        </p:txBody>
      </p:sp>
      <p:sp>
        <p:nvSpPr>
          <p:cNvPr id="4" name="Text 1"/>
          <p:cNvSpPr/>
          <p:nvPr/>
        </p:nvSpPr>
        <p:spPr>
          <a:xfrm>
            <a:off x="968693" y="693182"/>
            <a:ext cx="10762096" cy="774671"/>
          </a:xfrm>
          <a:prstGeom prst="rect">
            <a:avLst/>
          </a:prstGeom>
          <a:noFill/>
          <a:ln/>
        </p:spPr>
        <p:txBody>
          <a:bodyPr wrap="square" rtlCol="0" anchor="t"/>
          <a:lstStyle/>
          <a:p>
            <a:pPr marL="0" indent="0">
              <a:lnSpc>
                <a:spcPts val="5718"/>
              </a:lnSpc>
              <a:buNone/>
            </a:pPr>
            <a:r>
              <a:rPr lang="en-US" sz="4574" b="1" dirty="0">
                <a:solidFill>
                  <a:srgbClr val="00002E"/>
                </a:solidFill>
                <a:latin typeface="Nunito" pitchFamily="34" charset="0"/>
              </a:rPr>
              <a:t>Trends for different Countries</a:t>
            </a:r>
            <a:endParaRPr lang="en-US" sz="4574" dirty="0"/>
          </a:p>
        </p:txBody>
      </p:sp>
      <p:pic>
        <p:nvPicPr>
          <p:cNvPr id="6" name="Picture 5">
            <a:extLst>
              <a:ext uri="{FF2B5EF4-FFF2-40B4-BE49-F238E27FC236}">
                <a16:creationId xmlns:a16="http://schemas.microsoft.com/office/drawing/2014/main" id="{E482F766-18CF-D7C5-0251-0686E1D5863E}"/>
              </a:ext>
            </a:extLst>
          </p:cNvPr>
          <p:cNvPicPr>
            <a:picLocks noChangeAspect="1"/>
          </p:cNvPicPr>
          <p:nvPr/>
        </p:nvPicPr>
        <p:blipFill>
          <a:blip r:embed="rId4"/>
          <a:stretch>
            <a:fillRect/>
          </a:stretch>
        </p:blipFill>
        <p:spPr>
          <a:xfrm>
            <a:off x="878305" y="1600199"/>
            <a:ext cx="13126454" cy="6100011"/>
          </a:xfrm>
          <a:prstGeom prst="rect">
            <a:avLst/>
          </a:prstGeom>
        </p:spPr>
      </p:pic>
    </p:spTree>
    <p:extLst>
      <p:ext uri="{BB962C8B-B14F-4D97-AF65-F5344CB8AC3E}">
        <p14:creationId xmlns:p14="http://schemas.microsoft.com/office/powerpoint/2010/main" val="3318689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679"/>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968693" y="693182"/>
            <a:ext cx="12692896" cy="882955"/>
          </a:xfrm>
          <a:prstGeom prst="rect">
            <a:avLst/>
          </a:prstGeom>
          <a:noFill/>
          <a:ln/>
        </p:spPr>
        <p:txBody>
          <a:bodyPr wrap="square" rtlCol="0" anchor="t"/>
          <a:lstStyle/>
          <a:p>
            <a:pPr marL="0" indent="0">
              <a:lnSpc>
                <a:spcPts val="5718"/>
              </a:lnSpc>
              <a:buNone/>
            </a:pPr>
            <a:r>
              <a:rPr lang="en-US" sz="4574" b="1" dirty="0">
                <a:solidFill>
                  <a:srgbClr val="00002E"/>
                </a:solidFill>
                <a:latin typeface="Nunito" pitchFamily="34" charset="0"/>
                <a:ea typeface="Nunito" pitchFamily="34" charset="-122"/>
                <a:cs typeface="Nunito" pitchFamily="34" charset="-120"/>
              </a:rPr>
              <a:t>Trend, Seasonality and Residuals</a:t>
            </a:r>
            <a:endParaRPr lang="en-US" sz="4574" dirty="0"/>
          </a:p>
        </p:txBody>
      </p:sp>
      <p:pic>
        <p:nvPicPr>
          <p:cNvPr id="16" name="Picture 15">
            <a:extLst>
              <a:ext uri="{FF2B5EF4-FFF2-40B4-BE49-F238E27FC236}">
                <a16:creationId xmlns:a16="http://schemas.microsoft.com/office/drawing/2014/main" id="{37DD2FA9-9CDD-2518-9FA8-CDAEEC3C14C7}"/>
              </a:ext>
            </a:extLst>
          </p:cNvPr>
          <p:cNvPicPr>
            <a:picLocks noChangeAspect="1"/>
          </p:cNvPicPr>
          <p:nvPr/>
        </p:nvPicPr>
        <p:blipFill>
          <a:blip r:embed="rId4"/>
          <a:stretch>
            <a:fillRect/>
          </a:stretch>
        </p:blipFill>
        <p:spPr>
          <a:xfrm>
            <a:off x="265716" y="1997242"/>
            <a:ext cx="14098968" cy="5787189"/>
          </a:xfrm>
          <a:prstGeom prst="rect">
            <a:avLst/>
          </a:prstGeom>
        </p:spPr>
      </p:pic>
      <p:pic>
        <p:nvPicPr>
          <p:cNvPr id="8" name="Picture 7">
            <a:extLst>
              <a:ext uri="{FF2B5EF4-FFF2-40B4-BE49-F238E27FC236}">
                <a16:creationId xmlns:a16="http://schemas.microsoft.com/office/drawing/2014/main" id="{9C1F0C60-F772-967C-3705-396708FD4FCB}"/>
              </a:ext>
            </a:extLst>
          </p:cNvPr>
          <p:cNvPicPr>
            <a:picLocks noChangeAspect="1"/>
          </p:cNvPicPr>
          <p:nvPr/>
        </p:nvPicPr>
        <p:blipFill>
          <a:blip r:embed="rId5"/>
          <a:stretch>
            <a:fillRect/>
          </a:stretch>
        </p:blipFill>
        <p:spPr>
          <a:xfrm>
            <a:off x="265716" y="1960001"/>
            <a:ext cx="14098968" cy="5980173"/>
          </a:xfrm>
          <a:prstGeom prst="rect">
            <a:avLst/>
          </a:prstGeom>
        </p:spPr>
      </p:pic>
    </p:spTree>
    <p:extLst>
      <p:ext uri="{BB962C8B-B14F-4D97-AF65-F5344CB8AC3E}">
        <p14:creationId xmlns:p14="http://schemas.microsoft.com/office/powerpoint/2010/main" val="2880336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4064"/>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2709743"/>
          </a:xfrm>
          <a:prstGeom prst="rect">
            <a:avLst/>
          </a:prstGeom>
        </p:spPr>
      </p:pic>
      <p:sp>
        <p:nvSpPr>
          <p:cNvPr id="5" name="Text 1"/>
          <p:cNvSpPr/>
          <p:nvPr/>
        </p:nvSpPr>
        <p:spPr>
          <a:xfrm>
            <a:off x="1742718" y="3306128"/>
            <a:ext cx="7810381" cy="637580"/>
          </a:xfrm>
          <a:prstGeom prst="rect">
            <a:avLst/>
          </a:prstGeom>
          <a:noFill/>
          <a:ln/>
        </p:spPr>
        <p:txBody>
          <a:bodyPr wrap="none" rtlCol="0" anchor="t"/>
          <a:lstStyle/>
          <a:p>
            <a:pPr marL="0" indent="0">
              <a:lnSpc>
                <a:spcPts val="5020"/>
              </a:lnSpc>
              <a:buNone/>
            </a:pPr>
            <a:r>
              <a:rPr lang="en-US" sz="4016" b="1" dirty="0">
                <a:solidFill>
                  <a:srgbClr val="00002E"/>
                </a:solidFill>
                <a:latin typeface="Nunito" pitchFamily="34" charset="0"/>
                <a:ea typeface="Nunito" pitchFamily="34" charset="-122"/>
                <a:cs typeface="Nunito" pitchFamily="34" charset="-120"/>
              </a:rPr>
              <a:t>ARIMA Modeling and Forecasting</a:t>
            </a:r>
            <a:endParaRPr lang="en-US" sz="4016" dirty="0"/>
          </a:p>
        </p:txBody>
      </p:sp>
      <p:sp>
        <p:nvSpPr>
          <p:cNvPr id="6" name="Text 2"/>
          <p:cNvSpPr/>
          <p:nvPr/>
        </p:nvSpPr>
        <p:spPr>
          <a:xfrm>
            <a:off x="1742718" y="4268867"/>
            <a:ext cx="11144964" cy="1387316"/>
          </a:xfrm>
          <a:prstGeom prst="rect">
            <a:avLst/>
          </a:prstGeom>
          <a:noFill/>
          <a:ln/>
        </p:spPr>
        <p:txBody>
          <a:bodyPr wrap="square" rtlCol="0" anchor="t"/>
          <a:lstStyle/>
          <a:p>
            <a:pPr marL="0" indent="0">
              <a:lnSpc>
                <a:spcPts val="2731"/>
              </a:lnSpc>
              <a:buNone/>
            </a:pPr>
            <a:r>
              <a:rPr lang="en-US" sz="1707" dirty="0">
                <a:solidFill>
                  <a:srgbClr val="00002E"/>
                </a:solidFill>
                <a:latin typeface="PT Sans" pitchFamily="34" charset="0"/>
                <a:ea typeface="PT Sans" pitchFamily="34" charset="-122"/>
                <a:cs typeface="PT Sans" pitchFamily="34" charset="-120"/>
              </a:rPr>
              <a:t>ARIMA (AutoRegressive Integrated Moving Average) models were employed to forecast the prevalence of depressive and anxiety disorders in Pakistan. The differenced data was utilized for modeling, and ARIMA parameters were selected based on ACF/PACF analysis and model evaluation criteria. Future values were forecasted for the next ten years, providing valuable insights into potential trends and patterns.</a:t>
            </a:r>
            <a:endParaRPr lang="en-US" sz="1707" dirty="0"/>
          </a:p>
        </p:txBody>
      </p:sp>
      <p:sp>
        <p:nvSpPr>
          <p:cNvPr id="7" name="Shape 3"/>
          <p:cNvSpPr/>
          <p:nvPr/>
        </p:nvSpPr>
        <p:spPr>
          <a:xfrm>
            <a:off x="1742718" y="6143863"/>
            <a:ext cx="487680" cy="487680"/>
          </a:xfrm>
          <a:prstGeom prst="roundRect">
            <a:avLst>
              <a:gd name="adj" fmla="val 80012"/>
            </a:avLst>
          </a:prstGeom>
          <a:solidFill>
            <a:srgbClr val="F3F3FF"/>
          </a:solidFill>
          <a:ln w="22860">
            <a:solidFill>
              <a:srgbClr val="00002E"/>
            </a:solidFill>
            <a:prstDash val="solid"/>
          </a:ln>
        </p:spPr>
        <p:txBody>
          <a:bodyPr/>
          <a:lstStyle/>
          <a:p>
            <a:endParaRPr lang="en-US"/>
          </a:p>
        </p:txBody>
      </p:sp>
      <p:sp>
        <p:nvSpPr>
          <p:cNvPr id="8" name="Text 4"/>
          <p:cNvSpPr/>
          <p:nvPr/>
        </p:nvSpPr>
        <p:spPr>
          <a:xfrm>
            <a:off x="1894642" y="6234708"/>
            <a:ext cx="183713" cy="305991"/>
          </a:xfrm>
          <a:prstGeom prst="rect">
            <a:avLst/>
          </a:prstGeom>
          <a:noFill/>
          <a:ln/>
        </p:spPr>
        <p:txBody>
          <a:bodyPr wrap="none" rtlCol="0" anchor="t"/>
          <a:lstStyle/>
          <a:p>
            <a:pPr marL="0" indent="0" algn="ctr">
              <a:lnSpc>
                <a:spcPts val="2410"/>
              </a:lnSpc>
              <a:buNone/>
            </a:pPr>
            <a:r>
              <a:rPr lang="en-US" sz="2410" b="1" dirty="0">
                <a:solidFill>
                  <a:srgbClr val="2D4DF2"/>
                </a:solidFill>
                <a:latin typeface="Nunito" pitchFamily="34" charset="0"/>
                <a:ea typeface="Nunito" pitchFamily="34" charset="-122"/>
                <a:cs typeface="Nunito" pitchFamily="34" charset="-120"/>
              </a:rPr>
              <a:t>1</a:t>
            </a:r>
            <a:endParaRPr lang="en-US" sz="2410" dirty="0"/>
          </a:p>
        </p:txBody>
      </p:sp>
      <p:sp>
        <p:nvSpPr>
          <p:cNvPr id="9" name="Text 5"/>
          <p:cNvSpPr/>
          <p:nvPr/>
        </p:nvSpPr>
        <p:spPr>
          <a:xfrm>
            <a:off x="2447092" y="6143863"/>
            <a:ext cx="2550319" cy="318730"/>
          </a:xfrm>
          <a:prstGeom prst="rect">
            <a:avLst/>
          </a:prstGeom>
          <a:noFill/>
          <a:ln/>
        </p:spPr>
        <p:txBody>
          <a:bodyPr wrap="none" rtlCol="0" anchor="t"/>
          <a:lstStyle/>
          <a:p>
            <a:pPr marL="0" indent="0">
              <a:lnSpc>
                <a:spcPts val="2510"/>
              </a:lnSpc>
              <a:buNone/>
            </a:pPr>
            <a:r>
              <a:rPr lang="en-US" sz="2008" b="1" dirty="0">
                <a:solidFill>
                  <a:srgbClr val="2D4DF2"/>
                </a:solidFill>
                <a:latin typeface="Nunito" pitchFamily="34" charset="0"/>
                <a:ea typeface="Nunito" pitchFamily="34" charset="-122"/>
                <a:cs typeface="Nunito" pitchFamily="34" charset="-120"/>
              </a:rPr>
              <a:t>Model Selection</a:t>
            </a:r>
            <a:endParaRPr lang="en-US" sz="2008" dirty="0"/>
          </a:p>
        </p:txBody>
      </p:sp>
      <p:sp>
        <p:nvSpPr>
          <p:cNvPr id="10" name="Text 6"/>
          <p:cNvSpPr/>
          <p:nvPr/>
        </p:nvSpPr>
        <p:spPr>
          <a:xfrm>
            <a:off x="2447092" y="6592610"/>
            <a:ext cx="2866192" cy="693658"/>
          </a:xfrm>
          <a:prstGeom prst="rect">
            <a:avLst/>
          </a:prstGeom>
          <a:noFill/>
          <a:ln/>
        </p:spPr>
        <p:txBody>
          <a:bodyPr wrap="square" rtlCol="0" anchor="t"/>
          <a:lstStyle/>
          <a:p>
            <a:pPr marL="0" indent="0">
              <a:lnSpc>
                <a:spcPts val="2731"/>
              </a:lnSpc>
              <a:buNone/>
            </a:pPr>
            <a:r>
              <a:rPr lang="en-US" sz="1707" dirty="0">
                <a:solidFill>
                  <a:srgbClr val="00002E"/>
                </a:solidFill>
                <a:latin typeface="PT Sans" pitchFamily="34" charset="0"/>
                <a:ea typeface="PT Sans" pitchFamily="34" charset="-122"/>
                <a:cs typeface="PT Sans" pitchFamily="34" charset="-120"/>
              </a:rPr>
              <a:t>Choose appropriate ARIMA parameters based on analysis</a:t>
            </a:r>
            <a:endParaRPr lang="en-US" sz="1707" dirty="0"/>
          </a:p>
        </p:txBody>
      </p:sp>
      <p:sp>
        <p:nvSpPr>
          <p:cNvPr id="11" name="Shape 7"/>
          <p:cNvSpPr/>
          <p:nvPr/>
        </p:nvSpPr>
        <p:spPr>
          <a:xfrm>
            <a:off x="5529977" y="6143863"/>
            <a:ext cx="487680" cy="487680"/>
          </a:xfrm>
          <a:prstGeom prst="roundRect">
            <a:avLst>
              <a:gd name="adj" fmla="val 80012"/>
            </a:avLst>
          </a:prstGeom>
          <a:solidFill>
            <a:srgbClr val="F3F3FF"/>
          </a:solidFill>
          <a:ln w="22860">
            <a:solidFill>
              <a:srgbClr val="00002E"/>
            </a:solidFill>
            <a:prstDash val="solid"/>
          </a:ln>
        </p:spPr>
        <p:txBody>
          <a:bodyPr/>
          <a:lstStyle/>
          <a:p>
            <a:endParaRPr lang="en-US"/>
          </a:p>
        </p:txBody>
      </p:sp>
      <p:sp>
        <p:nvSpPr>
          <p:cNvPr id="12" name="Text 8"/>
          <p:cNvSpPr/>
          <p:nvPr/>
        </p:nvSpPr>
        <p:spPr>
          <a:xfrm>
            <a:off x="5681901" y="6234708"/>
            <a:ext cx="183713" cy="305991"/>
          </a:xfrm>
          <a:prstGeom prst="rect">
            <a:avLst/>
          </a:prstGeom>
          <a:noFill/>
          <a:ln/>
        </p:spPr>
        <p:txBody>
          <a:bodyPr wrap="none" rtlCol="0" anchor="t"/>
          <a:lstStyle/>
          <a:p>
            <a:pPr marL="0" indent="0" algn="ctr">
              <a:lnSpc>
                <a:spcPts val="2410"/>
              </a:lnSpc>
              <a:buNone/>
            </a:pPr>
            <a:r>
              <a:rPr lang="en-US" sz="2410" b="1" dirty="0">
                <a:solidFill>
                  <a:srgbClr val="015F98"/>
                </a:solidFill>
                <a:latin typeface="Nunito" pitchFamily="34" charset="0"/>
                <a:ea typeface="Nunito" pitchFamily="34" charset="-122"/>
                <a:cs typeface="Nunito" pitchFamily="34" charset="-120"/>
              </a:rPr>
              <a:t>2</a:t>
            </a:r>
            <a:endParaRPr lang="en-US" sz="2410" dirty="0"/>
          </a:p>
        </p:txBody>
      </p:sp>
      <p:sp>
        <p:nvSpPr>
          <p:cNvPr id="13" name="Text 9"/>
          <p:cNvSpPr/>
          <p:nvPr/>
        </p:nvSpPr>
        <p:spPr>
          <a:xfrm>
            <a:off x="6234351" y="6143863"/>
            <a:ext cx="2550319" cy="318730"/>
          </a:xfrm>
          <a:prstGeom prst="rect">
            <a:avLst/>
          </a:prstGeom>
          <a:noFill/>
          <a:ln/>
        </p:spPr>
        <p:txBody>
          <a:bodyPr wrap="none" rtlCol="0" anchor="t"/>
          <a:lstStyle/>
          <a:p>
            <a:pPr marL="0" indent="0">
              <a:lnSpc>
                <a:spcPts val="2510"/>
              </a:lnSpc>
              <a:buNone/>
            </a:pPr>
            <a:r>
              <a:rPr lang="en-US" sz="2008" b="1" dirty="0">
                <a:solidFill>
                  <a:srgbClr val="015F98"/>
                </a:solidFill>
                <a:latin typeface="Nunito" pitchFamily="34" charset="0"/>
                <a:ea typeface="Nunito" pitchFamily="34" charset="-122"/>
                <a:cs typeface="Nunito" pitchFamily="34" charset="-120"/>
              </a:rPr>
              <a:t>Model Fitting</a:t>
            </a:r>
            <a:endParaRPr lang="en-US" sz="2008" dirty="0"/>
          </a:p>
        </p:txBody>
      </p:sp>
      <p:sp>
        <p:nvSpPr>
          <p:cNvPr id="14" name="Text 10"/>
          <p:cNvSpPr/>
          <p:nvPr/>
        </p:nvSpPr>
        <p:spPr>
          <a:xfrm>
            <a:off x="6234351" y="6592610"/>
            <a:ext cx="2866192" cy="693658"/>
          </a:xfrm>
          <a:prstGeom prst="rect">
            <a:avLst/>
          </a:prstGeom>
          <a:noFill/>
          <a:ln/>
        </p:spPr>
        <p:txBody>
          <a:bodyPr wrap="square" rtlCol="0" anchor="t"/>
          <a:lstStyle/>
          <a:p>
            <a:pPr marL="0" indent="0">
              <a:lnSpc>
                <a:spcPts val="2731"/>
              </a:lnSpc>
              <a:buNone/>
            </a:pPr>
            <a:r>
              <a:rPr lang="en-US" sz="1707" dirty="0">
                <a:solidFill>
                  <a:srgbClr val="00002E"/>
                </a:solidFill>
                <a:latin typeface="PT Sans" pitchFamily="34" charset="0"/>
                <a:ea typeface="PT Sans" pitchFamily="34" charset="-122"/>
                <a:cs typeface="PT Sans" pitchFamily="34" charset="-120"/>
              </a:rPr>
              <a:t>Fit ARIMA models to the differenced data</a:t>
            </a:r>
            <a:endParaRPr lang="en-US" sz="1707" dirty="0"/>
          </a:p>
        </p:txBody>
      </p:sp>
      <p:sp>
        <p:nvSpPr>
          <p:cNvPr id="15" name="Shape 11"/>
          <p:cNvSpPr/>
          <p:nvPr/>
        </p:nvSpPr>
        <p:spPr>
          <a:xfrm>
            <a:off x="9317236" y="6143863"/>
            <a:ext cx="487680" cy="487680"/>
          </a:xfrm>
          <a:prstGeom prst="roundRect">
            <a:avLst>
              <a:gd name="adj" fmla="val 80012"/>
            </a:avLst>
          </a:prstGeom>
          <a:solidFill>
            <a:srgbClr val="F3F3FF"/>
          </a:solidFill>
          <a:ln w="22860">
            <a:solidFill>
              <a:srgbClr val="00002E"/>
            </a:solidFill>
            <a:prstDash val="solid"/>
          </a:ln>
        </p:spPr>
        <p:txBody>
          <a:bodyPr/>
          <a:lstStyle/>
          <a:p>
            <a:endParaRPr lang="en-US"/>
          </a:p>
        </p:txBody>
      </p:sp>
      <p:sp>
        <p:nvSpPr>
          <p:cNvPr id="16" name="Text 12"/>
          <p:cNvSpPr/>
          <p:nvPr/>
        </p:nvSpPr>
        <p:spPr>
          <a:xfrm>
            <a:off x="9469160" y="6234708"/>
            <a:ext cx="183713" cy="305991"/>
          </a:xfrm>
          <a:prstGeom prst="rect">
            <a:avLst/>
          </a:prstGeom>
          <a:noFill/>
          <a:ln/>
        </p:spPr>
        <p:txBody>
          <a:bodyPr wrap="none" rtlCol="0" anchor="t"/>
          <a:lstStyle/>
          <a:p>
            <a:pPr marL="0" indent="0" algn="ctr">
              <a:lnSpc>
                <a:spcPts val="2410"/>
              </a:lnSpc>
              <a:buNone/>
            </a:pPr>
            <a:r>
              <a:rPr lang="en-US" sz="2410" b="1" dirty="0">
                <a:solidFill>
                  <a:srgbClr val="AD1F96"/>
                </a:solidFill>
                <a:latin typeface="Nunito" pitchFamily="34" charset="0"/>
                <a:ea typeface="Nunito" pitchFamily="34" charset="-122"/>
                <a:cs typeface="Nunito" pitchFamily="34" charset="-120"/>
              </a:rPr>
              <a:t>3</a:t>
            </a:r>
            <a:endParaRPr lang="en-US" sz="2410" dirty="0"/>
          </a:p>
        </p:txBody>
      </p:sp>
      <p:sp>
        <p:nvSpPr>
          <p:cNvPr id="17" name="Text 13"/>
          <p:cNvSpPr/>
          <p:nvPr/>
        </p:nvSpPr>
        <p:spPr>
          <a:xfrm>
            <a:off x="10021610" y="6143863"/>
            <a:ext cx="2550319" cy="318730"/>
          </a:xfrm>
          <a:prstGeom prst="rect">
            <a:avLst/>
          </a:prstGeom>
          <a:noFill/>
          <a:ln/>
        </p:spPr>
        <p:txBody>
          <a:bodyPr wrap="none" rtlCol="0" anchor="t"/>
          <a:lstStyle/>
          <a:p>
            <a:pPr marL="0" indent="0">
              <a:lnSpc>
                <a:spcPts val="2510"/>
              </a:lnSpc>
              <a:buNone/>
            </a:pPr>
            <a:r>
              <a:rPr lang="en-US" sz="2008" b="1" dirty="0">
                <a:solidFill>
                  <a:srgbClr val="AD1F96"/>
                </a:solidFill>
                <a:latin typeface="Nunito" pitchFamily="34" charset="0"/>
                <a:ea typeface="Nunito" pitchFamily="34" charset="-122"/>
                <a:cs typeface="Nunito" pitchFamily="34" charset="-120"/>
              </a:rPr>
              <a:t>Forecasting</a:t>
            </a:r>
            <a:endParaRPr lang="en-US" sz="2008" dirty="0"/>
          </a:p>
        </p:txBody>
      </p:sp>
      <p:sp>
        <p:nvSpPr>
          <p:cNvPr id="18" name="Text 14"/>
          <p:cNvSpPr/>
          <p:nvPr/>
        </p:nvSpPr>
        <p:spPr>
          <a:xfrm>
            <a:off x="10021610" y="6592610"/>
            <a:ext cx="2866192" cy="1040487"/>
          </a:xfrm>
          <a:prstGeom prst="rect">
            <a:avLst/>
          </a:prstGeom>
          <a:noFill/>
          <a:ln/>
        </p:spPr>
        <p:txBody>
          <a:bodyPr wrap="square" rtlCol="0" anchor="t"/>
          <a:lstStyle/>
          <a:p>
            <a:pPr marL="0" indent="0">
              <a:lnSpc>
                <a:spcPts val="2731"/>
              </a:lnSpc>
              <a:buNone/>
            </a:pPr>
            <a:r>
              <a:rPr lang="en-US" sz="1707" dirty="0">
                <a:solidFill>
                  <a:srgbClr val="00002E"/>
                </a:solidFill>
                <a:latin typeface="PT Sans" pitchFamily="34" charset="0"/>
                <a:ea typeface="PT Sans" pitchFamily="34" charset="-122"/>
                <a:cs typeface="PT Sans" pitchFamily="34" charset="-120"/>
              </a:rPr>
              <a:t>Generate 10-year forecasts for depressive and anxiety disorders</a:t>
            </a:r>
            <a:endParaRPr lang="en-US" sz="1707"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968693" y="693182"/>
            <a:ext cx="12692896" cy="1452086"/>
          </a:xfrm>
          <a:prstGeom prst="rect">
            <a:avLst/>
          </a:prstGeom>
          <a:noFill/>
          <a:ln/>
        </p:spPr>
        <p:txBody>
          <a:bodyPr wrap="square" rtlCol="0" anchor="t"/>
          <a:lstStyle/>
          <a:p>
            <a:pPr marL="0" indent="0">
              <a:lnSpc>
                <a:spcPts val="5718"/>
              </a:lnSpc>
              <a:buNone/>
            </a:pPr>
            <a:r>
              <a:rPr lang="en-US" sz="4574" b="1" dirty="0">
                <a:solidFill>
                  <a:srgbClr val="00002E"/>
                </a:solidFill>
                <a:latin typeface="Nunito" pitchFamily="34" charset="0"/>
                <a:ea typeface="Nunito" pitchFamily="34" charset="-122"/>
                <a:cs typeface="Nunito" pitchFamily="34" charset="-120"/>
              </a:rPr>
              <a:t>Stationarity Testing and Autocorrelation Analysis</a:t>
            </a:r>
            <a:endParaRPr lang="en-US" sz="4574" dirty="0"/>
          </a:p>
        </p:txBody>
      </p:sp>
      <p:sp>
        <p:nvSpPr>
          <p:cNvPr id="5" name="Text 2"/>
          <p:cNvSpPr/>
          <p:nvPr/>
        </p:nvSpPr>
        <p:spPr>
          <a:xfrm>
            <a:off x="968693" y="2639020"/>
            <a:ext cx="12692896" cy="1580198"/>
          </a:xfrm>
          <a:prstGeom prst="rect">
            <a:avLst/>
          </a:prstGeom>
          <a:noFill/>
          <a:ln/>
        </p:spPr>
        <p:txBody>
          <a:bodyPr wrap="squar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Augmented Dickey-Fuller tests were conducted to assess the stationarity of the data. Differencing was applied to non-stationary series to achieve stationarity. Autocorrelation Function (ACF) and Partial Autocorrelation Function (PACF) plots were generated for each mental health disorder, providing insights into the correlation between observations at different time lags. This analysis aided in the selection of appropriate parameters for ARIMA modeling.</a:t>
            </a:r>
            <a:endParaRPr lang="en-US" sz="1944" dirty="0"/>
          </a:p>
        </p:txBody>
      </p:sp>
      <p:sp>
        <p:nvSpPr>
          <p:cNvPr id="6" name="Shape 3"/>
          <p:cNvSpPr/>
          <p:nvPr/>
        </p:nvSpPr>
        <p:spPr>
          <a:xfrm>
            <a:off x="968693" y="4496872"/>
            <a:ext cx="12692896" cy="3039428"/>
          </a:xfrm>
          <a:prstGeom prst="roundRect">
            <a:avLst>
              <a:gd name="adj" fmla="val 14621"/>
            </a:avLst>
          </a:prstGeom>
          <a:solidFill>
            <a:srgbClr val="F3F3FF"/>
          </a:solidFill>
          <a:ln w="60960">
            <a:solidFill>
              <a:srgbClr val="DFDFEB"/>
            </a:solidFill>
            <a:prstDash val="solid"/>
          </a:ln>
        </p:spPr>
        <p:txBody>
          <a:bodyPr/>
          <a:lstStyle/>
          <a:p>
            <a:endParaRPr lang="en-US"/>
          </a:p>
        </p:txBody>
      </p:sp>
      <p:sp>
        <p:nvSpPr>
          <p:cNvPr id="7" name="Text 4"/>
          <p:cNvSpPr/>
          <p:nvPr/>
        </p:nvSpPr>
        <p:spPr>
          <a:xfrm>
            <a:off x="1276588" y="4713565"/>
            <a:ext cx="5787985"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Test</a:t>
            </a:r>
            <a:endParaRPr lang="en-US" sz="1944" dirty="0"/>
          </a:p>
        </p:txBody>
      </p:sp>
      <p:sp>
        <p:nvSpPr>
          <p:cNvPr id="8" name="Text 5"/>
          <p:cNvSpPr/>
          <p:nvPr/>
        </p:nvSpPr>
        <p:spPr>
          <a:xfrm>
            <a:off x="7565827" y="4713565"/>
            <a:ext cx="5787985"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Purpose</a:t>
            </a:r>
            <a:endParaRPr lang="en-US" sz="1944" dirty="0"/>
          </a:p>
        </p:txBody>
      </p:sp>
      <p:sp>
        <p:nvSpPr>
          <p:cNvPr id="9" name="Text 6"/>
          <p:cNvSpPr/>
          <p:nvPr/>
        </p:nvSpPr>
        <p:spPr>
          <a:xfrm>
            <a:off x="1276588" y="5450562"/>
            <a:ext cx="5787985"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Augmented Dickey-Fuller</a:t>
            </a:r>
            <a:endParaRPr lang="en-US" sz="1944" dirty="0"/>
          </a:p>
        </p:txBody>
      </p:sp>
      <p:sp>
        <p:nvSpPr>
          <p:cNvPr id="10" name="Text 7"/>
          <p:cNvSpPr/>
          <p:nvPr/>
        </p:nvSpPr>
        <p:spPr>
          <a:xfrm>
            <a:off x="7565827" y="5450562"/>
            <a:ext cx="5787985"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Assess stationarity</a:t>
            </a:r>
            <a:endParaRPr lang="en-US" sz="1944" dirty="0"/>
          </a:p>
        </p:txBody>
      </p:sp>
      <p:sp>
        <p:nvSpPr>
          <p:cNvPr id="11" name="Text 8"/>
          <p:cNvSpPr/>
          <p:nvPr/>
        </p:nvSpPr>
        <p:spPr>
          <a:xfrm>
            <a:off x="1276588" y="6187559"/>
            <a:ext cx="5787985"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ACF</a:t>
            </a:r>
            <a:endParaRPr lang="en-US" sz="1944" dirty="0"/>
          </a:p>
        </p:txBody>
      </p:sp>
      <p:sp>
        <p:nvSpPr>
          <p:cNvPr id="12" name="Text 9"/>
          <p:cNvSpPr/>
          <p:nvPr/>
        </p:nvSpPr>
        <p:spPr>
          <a:xfrm>
            <a:off x="7565827" y="6187559"/>
            <a:ext cx="5787985"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Analyze autocorrelation</a:t>
            </a:r>
            <a:endParaRPr lang="en-US" sz="1944" dirty="0"/>
          </a:p>
        </p:txBody>
      </p:sp>
      <p:sp>
        <p:nvSpPr>
          <p:cNvPr id="13" name="Text 10"/>
          <p:cNvSpPr/>
          <p:nvPr/>
        </p:nvSpPr>
        <p:spPr>
          <a:xfrm>
            <a:off x="1276588" y="6924556"/>
            <a:ext cx="5787985"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PACF</a:t>
            </a:r>
            <a:endParaRPr lang="en-US" sz="1944" dirty="0"/>
          </a:p>
        </p:txBody>
      </p:sp>
      <p:sp>
        <p:nvSpPr>
          <p:cNvPr id="14" name="Text 11"/>
          <p:cNvSpPr/>
          <p:nvPr/>
        </p:nvSpPr>
        <p:spPr>
          <a:xfrm>
            <a:off x="7565827" y="6924556"/>
            <a:ext cx="5787985"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Analyze partial autocorrelation</a:t>
            </a:r>
            <a:endParaRPr lang="en-US" sz="1944" dirty="0"/>
          </a:p>
        </p:txBody>
      </p:sp>
    </p:spTree>
    <p:extLst>
      <p:ext uri="{BB962C8B-B14F-4D97-AF65-F5344CB8AC3E}">
        <p14:creationId xmlns:p14="http://schemas.microsoft.com/office/powerpoint/2010/main" val="140458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44379"/>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968693" y="693182"/>
            <a:ext cx="12692896" cy="882955"/>
          </a:xfrm>
          <a:prstGeom prst="rect">
            <a:avLst/>
          </a:prstGeom>
          <a:noFill/>
          <a:ln/>
        </p:spPr>
        <p:txBody>
          <a:bodyPr wrap="square" rtlCol="0" anchor="t"/>
          <a:lstStyle/>
          <a:p>
            <a:pPr marL="0" indent="0">
              <a:lnSpc>
                <a:spcPts val="5718"/>
              </a:lnSpc>
              <a:buNone/>
            </a:pPr>
            <a:r>
              <a:rPr lang="en-US" sz="4574" b="1" dirty="0">
                <a:solidFill>
                  <a:srgbClr val="00002E"/>
                </a:solidFill>
                <a:latin typeface="Nunito" pitchFamily="34" charset="0"/>
                <a:ea typeface="Nunito" pitchFamily="34" charset="-122"/>
                <a:cs typeface="Nunito" pitchFamily="34" charset="-120"/>
              </a:rPr>
              <a:t>ACF and PACF of Depressive Disorder</a:t>
            </a:r>
            <a:endParaRPr lang="en-US" sz="4574" dirty="0"/>
          </a:p>
        </p:txBody>
      </p:sp>
      <p:pic>
        <p:nvPicPr>
          <p:cNvPr id="16" name="Picture 15">
            <a:extLst>
              <a:ext uri="{FF2B5EF4-FFF2-40B4-BE49-F238E27FC236}">
                <a16:creationId xmlns:a16="http://schemas.microsoft.com/office/drawing/2014/main" id="{37DD2FA9-9CDD-2518-9FA8-CDAEEC3C14C7}"/>
              </a:ext>
            </a:extLst>
          </p:cNvPr>
          <p:cNvPicPr>
            <a:picLocks noChangeAspect="1"/>
          </p:cNvPicPr>
          <p:nvPr/>
        </p:nvPicPr>
        <p:blipFill>
          <a:blip r:embed="rId4"/>
          <a:stretch>
            <a:fillRect/>
          </a:stretch>
        </p:blipFill>
        <p:spPr>
          <a:xfrm>
            <a:off x="265716" y="1997242"/>
            <a:ext cx="14098968" cy="5787189"/>
          </a:xfrm>
          <a:prstGeom prst="rect">
            <a:avLst/>
          </a:prstGeom>
        </p:spPr>
      </p:pic>
    </p:spTree>
    <p:extLst>
      <p:ext uri="{BB962C8B-B14F-4D97-AF65-F5344CB8AC3E}">
        <p14:creationId xmlns:p14="http://schemas.microsoft.com/office/powerpoint/2010/main" val="2147591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 y="0"/>
            <a:ext cx="14630400" cy="8229600"/>
          </a:xfrm>
          <a:prstGeom prst="rect">
            <a:avLst/>
          </a:prstGeom>
        </p:spPr>
      </p:pic>
      <p:sp>
        <p:nvSpPr>
          <p:cNvPr id="3" name="Shape 0"/>
          <p:cNvSpPr/>
          <p:nvPr/>
        </p:nvSpPr>
        <p:spPr>
          <a:xfrm>
            <a:off x="6727" y="-38878"/>
            <a:ext cx="14630400" cy="8229600"/>
          </a:xfrm>
          <a:prstGeom prst="rect">
            <a:avLst/>
          </a:prstGeom>
          <a:solidFill>
            <a:srgbClr val="F3F3FF">
              <a:alpha val="75000"/>
            </a:srgbClr>
          </a:solidFill>
          <a:ln/>
        </p:spPr>
        <p:txBody>
          <a:bodyPr/>
          <a:lstStyle/>
          <a:p>
            <a:endParaRPr lang="en-US" dirty="0"/>
          </a:p>
        </p:txBody>
      </p:sp>
      <p:sp>
        <p:nvSpPr>
          <p:cNvPr id="4" name="Text 1"/>
          <p:cNvSpPr/>
          <p:nvPr/>
        </p:nvSpPr>
        <p:spPr>
          <a:xfrm>
            <a:off x="968693" y="1641396"/>
            <a:ext cx="5809059" cy="726043"/>
          </a:xfrm>
          <a:prstGeom prst="rect">
            <a:avLst/>
          </a:prstGeom>
          <a:noFill/>
          <a:ln/>
        </p:spPr>
        <p:txBody>
          <a:bodyPr wrap="none" rtlCol="0" anchor="t"/>
          <a:lstStyle/>
          <a:p>
            <a:pPr marL="0" indent="0">
              <a:lnSpc>
                <a:spcPts val="5718"/>
              </a:lnSpc>
              <a:buNone/>
            </a:pPr>
            <a:r>
              <a:rPr lang="en-US" sz="4574" b="1" dirty="0">
                <a:solidFill>
                  <a:srgbClr val="00002E"/>
                </a:solidFill>
                <a:latin typeface="Nunito" pitchFamily="34" charset="0"/>
                <a:ea typeface="Nunito" pitchFamily="34" charset="-122"/>
                <a:cs typeface="Nunito" pitchFamily="34" charset="-120"/>
              </a:rPr>
              <a:t>Dataset Description</a:t>
            </a:r>
            <a:endParaRPr lang="en-US" sz="4574" dirty="0"/>
          </a:p>
        </p:txBody>
      </p:sp>
      <p:sp>
        <p:nvSpPr>
          <p:cNvPr id="5" name="Text 2"/>
          <p:cNvSpPr/>
          <p:nvPr/>
        </p:nvSpPr>
        <p:spPr>
          <a:xfrm>
            <a:off x="968693" y="2861191"/>
            <a:ext cx="12692896" cy="1580198"/>
          </a:xfrm>
          <a:prstGeom prst="rect">
            <a:avLst/>
          </a:prstGeom>
          <a:noFill/>
          <a:ln/>
        </p:spPr>
        <p:txBody>
          <a:bodyPr wrap="squar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The dataset includes information on the prevalence of mental health disorders across different countries and years. It contains columns for Entity (country name), Code (country code), Year, and prevalence rates for various disorders including Schizophrenia, Depressive disorders, Anxiety disorders, Bipolar disorders, and Eating disorders. All prevalence rates are age-standardized for both sexes.</a:t>
            </a:r>
            <a:endParaRPr lang="en-US" sz="1944" dirty="0"/>
          </a:p>
        </p:txBody>
      </p:sp>
      <p:sp>
        <p:nvSpPr>
          <p:cNvPr id="6" name="Text 3"/>
          <p:cNvSpPr/>
          <p:nvPr/>
        </p:nvSpPr>
        <p:spPr>
          <a:xfrm>
            <a:off x="968693" y="4965859"/>
            <a:ext cx="2904530" cy="363141"/>
          </a:xfrm>
          <a:prstGeom prst="rect">
            <a:avLst/>
          </a:prstGeom>
          <a:noFill/>
          <a:ln/>
        </p:spPr>
        <p:txBody>
          <a:bodyPr wrap="none" rtlCol="0" anchor="t"/>
          <a:lstStyle/>
          <a:p>
            <a:pPr marL="0" indent="0">
              <a:lnSpc>
                <a:spcPts val="2859"/>
              </a:lnSpc>
              <a:buNone/>
            </a:pPr>
            <a:r>
              <a:rPr lang="en-US" sz="2287" b="1" dirty="0">
                <a:solidFill>
                  <a:srgbClr val="00002E"/>
                </a:solidFill>
                <a:latin typeface="Nunito" pitchFamily="34" charset="0"/>
                <a:ea typeface="Nunito" pitchFamily="34" charset="-122"/>
                <a:cs typeface="Nunito" pitchFamily="34" charset="-120"/>
              </a:rPr>
              <a:t>Entity</a:t>
            </a:r>
            <a:endParaRPr lang="en-US" sz="2287" dirty="0"/>
          </a:p>
        </p:txBody>
      </p:sp>
      <p:sp>
        <p:nvSpPr>
          <p:cNvPr id="7" name="Text 4"/>
          <p:cNvSpPr/>
          <p:nvPr/>
        </p:nvSpPr>
        <p:spPr>
          <a:xfrm>
            <a:off x="968693" y="5575816"/>
            <a:ext cx="3828931"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Country name</a:t>
            </a:r>
            <a:endParaRPr lang="en-US" sz="1944" dirty="0"/>
          </a:p>
        </p:txBody>
      </p:sp>
      <p:sp>
        <p:nvSpPr>
          <p:cNvPr id="8" name="Text 5"/>
          <p:cNvSpPr/>
          <p:nvPr/>
        </p:nvSpPr>
        <p:spPr>
          <a:xfrm>
            <a:off x="5407462" y="4965859"/>
            <a:ext cx="2904530" cy="363141"/>
          </a:xfrm>
          <a:prstGeom prst="rect">
            <a:avLst/>
          </a:prstGeom>
          <a:noFill/>
          <a:ln/>
        </p:spPr>
        <p:txBody>
          <a:bodyPr wrap="none" rtlCol="0" anchor="t"/>
          <a:lstStyle/>
          <a:p>
            <a:pPr marL="0" indent="0">
              <a:lnSpc>
                <a:spcPts val="2859"/>
              </a:lnSpc>
              <a:buNone/>
            </a:pPr>
            <a:r>
              <a:rPr lang="en-US" sz="2287" b="1" dirty="0">
                <a:solidFill>
                  <a:srgbClr val="00002E"/>
                </a:solidFill>
                <a:latin typeface="Nunito" pitchFamily="34" charset="0"/>
                <a:ea typeface="Nunito" pitchFamily="34" charset="-122"/>
                <a:cs typeface="Nunito" pitchFamily="34" charset="-120"/>
              </a:rPr>
              <a:t>Code</a:t>
            </a:r>
            <a:endParaRPr lang="en-US" sz="2287" dirty="0"/>
          </a:p>
        </p:txBody>
      </p:sp>
      <p:sp>
        <p:nvSpPr>
          <p:cNvPr id="9" name="Text 6"/>
          <p:cNvSpPr/>
          <p:nvPr/>
        </p:nvSpPr>
        <p:spPr>
          <a:xfrm>
            <a:off x="5407462" y="5575816"/>
            <a:ext cx="3828931"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Country code</a:t>
            </a:r>
            <a:endParaRPr lang="en-US" sz="1944" dirty="0"/>
          </a:p>
        </p:txBody>
      </p:sp>
      <p:sp>
        <p:nvSpPr>
          <p:cNvPr id="10" name="Text 7"/>
          <p:cNvSpPr/>
          <p:nvPr/>
        </p:nvSpPr>
        <p:spPr>
          <a:xfrm>
            <a:off x="9846231" y="4965859"/>
            <a:ext cx="2904530" cy="363141"/>
          </a:xfrm>
          <a:prstGeom prst="rect">
            <a:avLst/>
          </a:prstGeom>
          <a:noFill/>
          <a:ln/>
        </p:spPr>
        <p:txBody>
          <a:bodyPr wrap="none" rtlCol="0" anchor="t"/>
          <a:lstStyle/>
          <a:p>
            <a:pPr marL="0" indent="0">
              <a:lnSpc>
                <a:spcPts val="2859"/>
              </a:lnSpc>
              <a:buNone/>
            </a:pPr>
            <a:r>
              <a:rPr lang="en-US" sz="2287" b="1" dirty="0">
                <a:solidFill>
                  <a:srgbClr val="00002E"/>
                </a:solidFill>
                <a:latin typeface="Nunito" pitchFamily="34" charset="0"/>
                <a:ea typeface="Nunito" pitchFamily="34" charset="-122"/>
                <a:cs typeface="Nunito" pitchFamily="34" charset="-120"/>
              </a:rPr>
              <a:t>Disorders</a:t>
            </a:r>
            <a:endParaRPr lang="en-US" sz="2287" dirty="0"/>
          </a:p>
        </p:txBody>
      </p:sp>
      <p:sp>
        <p:nvSpPr>
          <p:cNvPr id="11" name="Text 8"/>
          <p:cNvSpPr/>
          <p:nvPr/>
        </p:nvSpPr>
        <p:spPr>
          <a:xfrm>
            <a:off x="8275897" y="5575816"/>
            <a:ext cx="5622871" cy="395049"/>
          </a:xfrm>
          <a:prstGeom prst="rect">
            <a:avLst/>
          </a:prstGeom>
          <a:noFill/>
          <a:ln/>
        </p:spPr>
        <p:txBody>
          <a:bodyPr wrap="squar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Schizophrenia, Depression, Anxiety, Bipolar, Eating</a:t>
            </a:r>
            <a:endParaRPr lang="en-US" sz="1944" dirty="0"/>
          </a:p>
        </p:txBody>
      </p:sp>
      <p:sp>
        <p:nvSpPr>
          <p:cNvPr id="12" name="Text 3">
            <a:extLst>
              <a:ext uri="{FF2B5EF4-FFF2-40B4-BE49-F238E27FC236}">
                <a16:creationId xmlns:a16="http://schemas.microsoft.com/office/drawing/2014/main" id="{69F9FFF7-E5DF-F46E-55E4-DB60A003DD06}"/>
              </a:ext>
            </a:extLst>
          </p:cNvPr>
          <p:cNvSpPr/>
          <p:nvPr/>
        </p:nvSpPr>
        <p:spPr>
          <a:xfrm>
            <a:off x="955238" y="6365915"/>
            <a:ext cx="2904530" cy="363141"/>
          </a:xfrm>
          <a:prstGeom prst="rect">
            <a:avLst/>
          </a:prstGeom>
          <a:noFill/>
          <a:ln/>
        </p:spPr>
        <p:txBody>
          <a:bodyPr wrap="none" rtlCol="0" anchor="t"/>
          <a:lstStyle/>
          <a:p>
            <a:pPr marL="0" indent="0">
              <a:lnSpc>
                <a:spcPts val="2859"/>
              </a:lnSpc>
              <a:buNone/>
            </a:pPr>
            <a:r>
              <a:rPr lang="en-US" sz="2287" b="1" dirty="0">
                <a:solidFill>
                  <a:srgbClr val="00002E"/>
                </a:solidFill>
                <a:latin typeface="Nunito" pitchFamily="34" charset="0"/>
                <a:ea typeface="Nunito" pitchFamily="34" charset="-122"/>
                <a:cs typeface="Nunito" pitchFamily="34" charset="-120"/>
              </a:rPr>
              <a:t>Total No of Countries</a:t>
            </a:r>
            <a:endParaRPr lang="en-US" sz="2287" dirty="0"/>
          </a:p>
        </p:txBody>
      </p:sp>
      <p:sp>
        <p:nvSpPr>
          <p:cNvPr id="13" name="Text 4">
            <a:extLst>
              <a:ext uri="{FF2B5EF4-FFF2-40B4-BE49-F238E27FC236}">
                <a16:creationId xmlns:a16="http://schemas.microsoft.com/office/drawing/2014/main" id="{448F579A-313F-1F67-704A-EFD4B4E00290}"/>
              </a:ext>
            </a:extLst>
          </p:cNvPr>
          <p:cNvSpPr/>
          <p:nvPr/>
        </p:nvSpPr>
        <p:spPr>
          <a:xfrm>
            <a:off x="968693" y="6858477"/>
            <a:ext cx="3828931"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rPr>
              <a:t>214</a:t>
            </a:r>
            <a:endParaRPr lang="en-US" sz="1944" dirty="0"/>
          </a:p>
        </p:txBody>
      </p:sp>
      <p:sp>
        <p:nvSpPr>
          <p:cNvPr id="15" name="Text 4">
            <a:extLst>
              <a:ext uri="{FF2B5EF4-FFF2-40B4-BE49-F238E27FC236}">
                <a16:creationId xmlns:a16="http://schemas.microsoft.com/office/drawing/2014/main" id="{925BE9ED-7CFC-4057-5D7D-1A9CB0192F9E}"/>
              </a:ext>
            </a:extLst>
          </p:cNvPr>
          <p:cNvSpPr/>
          <p:nvPr/>
        </p:nvSpPr>
        <p:spPr>
          <a:xfrm>
            <a:off x="5223862" y="6858476"/>
            <a:ext cx="3828931"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rPr>
              <a:t>1990  - 2019</a:t>
            </a:r>
            <a:endParaRPr lang="en-US" sz="1944" dirty="0"/>
          </a:p>
        </p:txBody>
      </p:sp>
      <p:sp>
        <p:nvSpPr>
          <p:cNvPr id="18" name="Text 3">
            <a:extLst>
              <a:ext uri="{FF2B5EF4-FFF2-40B4-BE49-F238E27FC236}">
                <a16:creationId xmlns:a16="http://schemas.microsoft.com/office/drawing/2014/main" id="{52D4236F-1286-C616-4783-87B00795BEBE}"/>
              </a:ext>
            </a:extLst>
          </p:cNvPr>
          <p:cNvSpPr/>
          <p:nvPr/>
        </p:nvSpPr>
        <p:spPr>
          <a:xfrm>
            <a:off x="5223862" y="6365916"/>
            <a:ext cx="2275194" cy="395050"/>
          </a:xfrm>
          <a:prstGeom prst="rect">
            <a:avLst/>
          </a:prstGeom>
          <a:noFill/>
          <a:ln/>
        </p:spPr>
        <p:txBody>
          <a:bodyPr wrap="none" rtlCol="0" anchor="t"/>
          <a:lstStyle/>
          <a:p>
            <a:pPr marL="0" indent="0">
              <a:lnSpc>
                <a:spcPts val="2859"/>
              </a:lnSpc>
              <a:buNone/>
            </a:pPr>
            <a:r>
              <a:rPr lang="en-US" sz="2287" b="1" dirty="0">
                <a:solidFill>
                  <a:srgbClr val="00002E"/>
                </a:solidFill>
                <a:latin typeface="Nunito" pitchFamily="34" charset="0"/>
                <a:ea typeface="Nunito" pitchFamily="34" charset="-122"/>
                <a:cs typeface="Nunito" pitchFamily="34" charset="-120"/>
              </a:rPr>
              <a:t>Years</a:t>
            </a:r>
            <a:endParaRPr lang="en-US" sz="2287" dirty="0"/>
          </a:p>
        </p:txBody>
      </p:sp>
      <p:sp>
        <p:nvSpPr>
          <p:cNvPr id="14" name="Text 3">
            <a:extLst>
              <a:ext uri="{FF2B5EF4-FFF2-40B4-BE49-F238E27FC236}">
                <a16:creationId xmlns:a16="http://schemas.microsoft.com/office/drawing/2014/main" id="{9C8885C7-3025-9113-AFA7-CBA89CA60B60}"/>
              </a:ext>
            </a:extLst>
          </p:cNvPr>
          <p:cNvSpPr/>
          <p:nvPr/>
        </p:nvSpPr>
        <p:spPr>
          <a:xfrm>
            <a:off x="9846231" y="6365915"/>
            <a:ext cx="1742685" cy="363140"/>
          </a:xfrm>
          <a:prstGeom prst="rect">
            <a:avLst/>
          </a:prstGeom>
          <a:noFill/>
          <a:ln/>
        </p:spPr>
        <p:txBody>
          <a:bodyPr wrap="none" rtlCol="0" anchor="t"/>
          <a:lstStyle/>
          <a:p>
            <a:pPr marL="0" indent="0">
              <a:lnSpc>
                <a:spcPts val="2859"/>
              </a:lnSpc>
              <a:buNone/>
            </a:pPr>
            <a:r>
              <a:rPr lang="en-US" sz="2287" b="1" dirty="0">
                <a:solidFill>
                  <a:srgbClr val="00002E"/>
                </a:solidFill>
                <a:latin typeface="Nunito" pitchFamily="34" charset="0"/>
              </a:rPr>
              <a:t>Total Rows</a:t>
            </a:r>
            <a:endParaRPr lang="en-US" sz="2287" dirty="0"/>
          </a:p>
        </p:txBody>
      </p:sp>
      <p:sp>
        <p:nvSpPr>
          <p:cNvPr id="16" name="Text 4">
            <a:extLst>
              <a:ext uri="{FF2B5EF4-FFF2-40B4-BE49-F238E27FC236}">
                <a16:creationId xmlns:a16="http://schemas.microsoft.com/office/drawing/2014/main" id="{564C3BAE-0A17-527C-07BF-318EFC71F474}"/>
              </a:ext>
            </a:extLst>
          </p:cNvPr>
          <p:cNvSpPr/>
          <p:nvPr/>
        </p:nvSpPr>
        <p:spPr>
          <a:xfrm>
            <a:off x="10151159" y="6858476"/>
            <a:ext cx="3041277" cy="444104"/>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rPr>
              <a:t>6420</a:t>
            </a:r>
            <a:endParaRPr lang="en-US" sz="1944"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4064"/>
            <a:ext cx="14630400" cy="8229600"/>
          </a:xfrm>
          <a:prstGeom prst="rect">
            <a:avLst/>
          </a:prstGeom>
          <a:solidFill>
            <a:srgbClr val="F3F3FF">
              <a:alpha val="75000"/>
            </a:srgbClr>
          </a:solidFill>
          <a:ln/>
        </p:spPr>
        <p:txBody>
          <a:bodyPr/>
          <a:lstStyle/>
          <a:p>
            <a:endParaRPr lang="en-US" dirty="0"/>
          </a:p>
        </p:txBody>
      </p:sp>
      <p:sp>
        <p:nvSpPr>
          <p:cNvPr id="5" name="Text 1"/>
          <p:cNvSpPr/>
          <p:nvPr/>
        </p:nvSpPr>
        <p:spPr>
          <a:xfrm>
            <a:off x="1080496" y="596503"/>
            <a:ext cx="12238462" cy="726971"/>
          </a:xfrm>
          <a:prstGeom prst="rect">
            <a:avLst/>
          </a:prstGeom>
          <a:noFill/>
          <a:ln/>
        </p:spPr>
        <p:txBody>
          <a:bodyPr wrap="none" rtlCol="0" anchor="t"/>
          <a:lstStyle/>
          <a:p>
            <a:pPr marL="0" indent="0">
              <a:lnSpc>
                <a:spcPts val="5020"/>
              </a:lnSpc>
              <a:buNone/>
            </a:pPr>
            <a:r>
              <a:rPr lang="en-US" sz="4016" b="1" dirty="0">
                <a:solidFill>
                  <a:srgbClr val="00002E"/>
                </a:solidFill>
                <a:latin typeface="Nunito" pitchFamily="34" charset="0"/>
                <a:ea typeface="Nunito" pitchFamily="34" charset="-122"/>
                <a:cs typeface="Nunito" pitchFamily="34" charset="-120"/>
              </a:rPr>
              <a:t>Depressive Disorder Forecasting for next 10 years</a:t>
            </a:r>
            <a:endParaRPr lang="en-US" sz="4016" dirty="0"/>
          </a:p>
        </p:txBody>
      </p:sp>
      <p:sp>
        <p:nvSpPr>
          <p:cNvPr id="8" name="Text 4"/>
          <p:cNvSpPr/>
          <p:nvPr/>
        </p:nvSpPr>
        <p:spPr>
          <a:xfrm>
            <a:off x="1894642" y="6234708"/>
            <a:ext cx="183713" cy="305991"/>
          </a:xfrm>
          <a:prstGeom prst="rect">
            <a:avLst/>
          </a:prstGeom>
          <a:noFill/>
          <a:ln/>
        </p:spPr>
        <p:txBody>
          <a:bodyPr wrap="none" rtlCol="0" anchor="t"/>
          <a:lstStyle/>
          <a:p>
            <a:pPr marL="0" indent="0" algn="ctr">
              <a:lnSpc>
                <a:spcPts val="2410"/>
              </a:lnSpc>
              <a:buNone/>
            </a:pPr>
            <a:endParaRPr lang="en-US" sz="2410" dirty="0"/>
          </a:p>
        </p:txBody>
      </p:sp>
      <p:pic>
        <p:nvPicPr>
          <p:cNvPr id="21" name="Picture 20">
            <a:extLst>
              <a:ext uri="{FF2B5EF4-FFF2-40B4-BE49-F238E27FC236}">
                <a16:creationId xmlns:a16="http://schemas.microsoft.com/office/drawing/2014/main" id="{2795EC99-E093-5E1E-E870-DDC46085C13B}"/>
              </a:ext>
            </a:extLst>
          </p:cNvPr>
          <p:cNvPicPr>
            <a:picLocks noChangeAspect="1"/>
          </p:cNvPicPr>
          <p:nvPr/>
        </p:nvPicPr>
        <p:blipFill>
          <a:blip r:embed="rId4"/>
          <a:stretch>
            <a:fillRect/>
          </a:stretch>
        </p:blipFill>
        <p:spPr>
          <a:xfrm>
            <a:off x="1080496" y="1509006"/>
            <a:ext cx="12060333" cy="6535062"/>
          </a:xfrm>
          <a:prstGeom prst="rect">
            <a:avLst/>
          </a:prstGeom>
        </p:spPr>
      </p:pic>
    </p:spTree>
    <p:extLst>
      <p:ext uri="{BB962C8B-B14F-4D97-AF65-F5344CB8AC3E}">
        <p14:creationId xmlns:p14="http://schemas.microsoft.com/office/powerpoint/2010/main" val="2808605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4064"/>
            <a:ext cx="14630400" cy="8229600"/>
          </a:xfrm>
          <a:prstGeom prst="rect">
            <a:avLst/>
          </a:prstGeom>
          <a:solidFill>
            <a:srgbClr val="F3F3FF">
              <a:alpha val="75000"/>
            </a:srgbClr>
          </a:solidFill>
          <a:ln/>
        </p:spPr>
        <p:txBody>
          <a:bodyPr/>
          <a:lstStyle/>
          <a:p>
            <a:endParaRPr lang="en-US" dirty="0"/>
          </a:p>
        </p:txBody>
      </p:sp>
      <p:sp>
        <p:nvSpPr>
          <p:cNvPr id="5" name="Text 1"/>
          <p:cNvSpPr/>
          <p:nvPr/>
        </p:nvSpPr>
        <p:spPr>
          <a:xfrm>
            <a:off x="1080496" y="596503"/>
            <a:ext cx="12238462" cy="726971"/>
          </a:xfrm>
          <a:prstGeom prst="rect">
            <a:avLst/>
          </a:prstGeom>
          <a:noFill/>
          <a:ln/>
        </p:spPr>
        <p:txBody>
          <a:bodyPr wrap="none" rtlCol="0" anchor="t"/>
          <a:lstStyle/>
          <a:p>
            <a:pPr marL="0" indent="0">
              <a:lnSpc>
                <a:spcPts val="5020"/>
              </a:lnSpc>
              <a:buNone/>
            </a:pPr>
            <a:r>
              <a:rPr lang="en-US" sz="4016" b="1" dirty="0">
                <a:solidFill>
                  <a:srgbClr val="00002E"/>
                </a:solidFill>
                <a:latin typeface="Nunito" pitchFamily="34" charset="0"/>
                <a:ea typeface="Nunito" pitchFamily="34" charset="-122"/>
                <a:cs typeface="Nunito" pitchFamily="34" charset="-120"/>
              </a:rPr>
              <a:t>Anxiety Disorder Forecasting for next 10 years</a:t>
            </a:r>
            <a:endParaRPr lang="en-US" sz="4016" dirty="0"/>
          </a:p>
        </p:txBody>
      </p:sp>
      <p:sp>
        <p:nvSpPr>
          <p:cNvPr id="8" name="Text 4"/>
          <p:cNvSpPr/>
          <p:nvPr/>
        </p:nvSpPr>
        <p:spPr>
          <a:xfrm>
            <a:off x="1894642" y="6234708"/>
            <a:ext cx="183713" cy="305991"/>
          </a:xfrm>
          <a:prstGeom prst="rect">
            <a:avLst/>
          </a:prstGeom>
          <a:noFill/>
          <a:ln/>
        </p:spPr>
        <p:txBody>
          <a:bodyPr wrap="none" rtlCol="0" anchor="t"/>
          <a:lstStyle/>
          <a:p>
            <a:pPr marL="0" indent="0" algn="ctr">
              <a:lnSpc>
                <a:spcPts val="2410"/>
              </a:lnSpc>
              <a:buNone/>
            </a:pPr>
            <a:endParaRPr lang="en-US" sz="2410" dirty="0"/>
          </a:p>
        </p:txBody>
      </p:sp>
      <p:pic>
        <p:nvPicPr>
          <p:cNvPr id="6" name="Picture 5">
            <a:extLst>
              <a:ext uri="{FF2B5EF4-FFF2-40B4-BE49-F238E27FC236}">
                <a16:creationId xmlns:a16="http://schemas.microsoft.com/office/drawing/2014/main" id="{E2A4B363-1A9E-F2BD-8D75-DD7F0E1E55DD}"/>
              </a:ext>
            </a:extLst>
          </p:cNvPr>
          <p:cNvPicPr>
            <a:picLocks noChangeAspect="1"/>
          </p:cNvPicPr>
          <p:nvPr/>
        </p:nvPicPr>
        <p:blipFill>
          <a:blip r:embed="rId4"/>
          <a:stretch>
            <a:fillRect/>
          </a:stretch>
        </p:blipFill>
        <p:spPr>
          <a:xfrm>
            <a:off x="1080496" y="1670474"/>
            <a:ext cx="12022228" cy="6535062"/>
          </a:xfrm>
          <a:prstGeom prst="rect">
            <a:avLst/>
          </a:prstGeom>
        </p:spPr>
      </p:pic>
    </p:spTree>
    <p:extLst>
      <p:ext uri="{BB962C8B-B14F-4D97-AF65-F5344CB8AC3E}">
        <p14:creationId xmlns:p14="http://schemas.microsoft.com/office/powerpoint/2010/main" val="4099666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270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968693" y="794147"/>
            <a:ext cx="5809059" cy="726043"/>
          </a:xfrm>
          <a:prstGeom prst="rect">
            <a:avLst/>
          </a:prstGeom>
          <a:noFill/>
          <a:ln/>
        </p:spPr>
        <p:txBody>
          <a:bodyPr wrap="none" rtlCol="0" anchor="t"/>
          <a:lstStyle/>
          <a:p>
            <a:pPr marL="0" indent="0">
              <a:lnSpc>
                <a:spcPts val="5718"/>
              </a:lnSpc>
              <a:buNone/>
            </a:pPr>
            <a:r>
              <a:rPr lang="en-US" sz="4574" b="1" dirty="0">
                <a:solidFill>
                  <a:srgbClr val="00002E"/>
                </a:solidFill>
                <a:latin typeface="Nunito" pitchFamily="34" charset="0"/>
                <a:ea typeface="Nunito" pitchFamily="34" charset="-122"/>
                <a:cs typeface="Nunito" pitchFamily="34" charset="-120"/>
              </a:rPr>
              <a:t>Clustering Analysis</a:t>
            </a:r>
            <a:endParaRPr lang="en-US" sz="4574" dirty="0"/>
          </a:p>
        </p:txBody>
      </p:sp>
      <p:sp>
        <p:nvSpPr>
          <p:cNvPr id="5" name="Text 2"/>
          <p:cNvSpPr/>
          <p:nvPr/>
        </p:nvSpPr>
        <p:spPr>
          <a:xfrm>
            <a:off x="968693" y="2013942"/>
            <a:ext cx="12692896" cy="1975247"/>
          </a:xfrm>
          <a:prstGeom prst="rect">
            <a:avLst/>
          </a:prstGeom>
          <a:noFill/>
          <a:ln/>
        </p:spPr>
        <p:txBody>
          <a:bodyPr wrap="squar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Multiple clustering methods were applied to the dataset: K-means, Hierarchical Clustering, DBSCAN, Principal Component Analysis (PCA). Each method offered unique insights into grouping countries based on mental health metrics. K-means partitioned the data into clusters with the nearest mean, while DBSCAN identified clusters based on density. PCA reduced dimensionality for better visualization, provided a way to visualize high-dimensional data.</a:t>
            </a:r>
            <a:endParaRPr lang="en-US" sz="1944" dirty="0"/>
          </a:p>
        </p:txBody>
      </p:sp>
      <p:sp>
        <p:nvSpPr>
          <p:cNvPr id="6" name="Shape 3"/>
          <p:cNvSpPr/>
          <p:nvPr/>
        </p:nvSpPr>
        <p:spPr>
          <a:xfrm>
            <a:off x="968693" y="4266843"/>
            <a:ext cx="6223040" cy="1460897"/>
          </a:xfrm>
          <a:prstGeom prst="roundRect">
            <a:avLst>
              <a:gd name="adj" fmla="val 30420"/>
            </a:avLst>
          </a:prstGeom>
          <a:solidFill>
            <a:srgbClr val="F3F3FF"/>
          </a:solidFill>
          <a:ln w="30480">
            <a:solidFill>
              <a:srgbClr val="00002E"/>
            </a:solidFill>
            <a:prstDash val="solid"/>
          </a:ln>
        </p:spPr>
        <p:txBody>
          <a:bodyPr/>
          <a:lstStyle/>
          <a:p>
            <a:endParaRPr lang="en-US"/>
          </a:p>
        </p:txBody>
      </p:sp>
      <p:sp>
        <p:nvSpPr>
          <p:cNvPr id="7" name="Text 4"/>
          <p:cNvSpPr/>
          <p:nvPr/>
        </p:nvSpPr>
        <p:spPr>
          <a:xfrm>
            <a:off x="1245989" y="4544139"/>
            <a:ext cx="2904530" cy="363141"/>
          </a:xfrm>
          <a:prstGeom prst="rect">
            <a:avLst/>
          </a:prstGeom>
          <a:noFill/>
          <a:ln/>
        </p:spPr>
        <p:txBody>
          <a:bodyPr wrap="none" rtlCol="0" anchor="t"/>
          <a:lstStyle/>
          <a:p>
            <a:pPr marL="0" indent="0">
              <a:lnSpc>
                <a:spcPts val="2859"/>
              </a:lnSpc>
              <a:buNone/>
            </a:pPr>
            <a:r>
              <a:rPr lang="en-US" sz="2287" b="1" dirty="0">
                <a:solidFill>
                  <a:srgbClr val="2D4DF2"/>
                </a:solidFill>
                <a:latin typeface="Nunito" pitchFamily="34" charset="0"/>
                <a:ea typeface="Nunito" pitchFamily="34" charset="-122"/>
                <a:cs typeface="Nunito" pitchFamily="34" charset="-120"/>
              </a:rPr>
              <a:t>K-means</a:t>
            </a:r>
            <a:endParaRPr lang="en-US" sz="2287" dirty="0"/>
          </a:p>
        </p:txBody>
      </p:sp>
      <p:sp>
        <p:nvSpPr>
          <p:cNvPr id="8" name="Text 5"/>
          <p:cNvSpPr/>
          <p:nvPr/>
        </p:nvSpPr>
        <p:spPr>
          <a:xfrm>
            <a:off x="1245989" y="5055394"/>
            <a:ext cx="5668447"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Partition data into k clusters</a:t>
            </a:r>
            <a:endParaRPr lang="en-US" sz="1944" dirty="0"/>
          </a:p>
        </p:txBody>
      </p:sp>
      <p:sp>
        <p:nvSpPr>
          <p:cNvPr id="9" name="Shape 6"/>
          <p:cNvSpPr/>
          <p:nvPr/>
        </p:nvSpPr>
        <p:spPr>
          <a:xfrm>
            <a:off x="7438549" y="4266843"/>
            <a:ext cx="6223040" cy="1460897"/>
          </a:xfrm>
          <a:prstGeom prst="roundRect">
            <a:avLst>
              <a:gd name="adj" fmla="val 30420"/>
            </a:avLst>
          </a:prstGeom>
          <a:solidFill>
            <a:srgbClr val="F3F3FF"/>
          </a:solidFill>
          <a:ln w="30480">
            <a:solidFill>
              <a:srgbClr val="00002E"/>
            </a:solidFill>
            <a:prstDash val="solid"/>
          </a:ln>
        </p:spPr>
        <p:txBody>
          <a:bodyPr/>
          <a:lstStyle/>
          <a:p>
            <a:endParaRPr lang="en-US"/>
          </a:p>
        </p:txBody>
      </p:sp>
      <p:sp>
        <p:nvSpPr>
          <p:cNvPr id="10" name="Text 7"/>
          <p:cNvSpPr/>
          <p:nvPr/>
        </p:nvSpPr>
        <p:spPr>
          <a:xfrm>
            <a:off x="7715845" y="4544139"/>
            <a:ext cx="2904530" cy="363141"/>
          </a:xfrm>
          <a:prstGeom prst="rect">
            <a:avLst/>
          </a:prstGeom>
          <a:noFill/>
          <a:ln/>
        </p:spPr>
        <p:txBody>
          <a:bodyPr wrap="none" rtlCol="0" anchor="t"/>
          <a:lstStyle/>
          <a:p>
            <a:pPr marL="0" indent="0">
              <a:lnSpc>
                <a:spcPts val="2859"/>
              </a:lnSpc>
              <a:buNone/>
            </a:pPr>
            <a:r>
              <a:rPr lang="en-US" sz="2287" b="1" dirty="0">
                <a:solidFill>
                  <a:srgbClr val="015F98"/>
                </a:solidFill>
                <a:latin typeface="Nunito" pitchFamily="34" charset="0"/>
                <a:ea typeface="Nunito" pitchFamily="34" charset="-122"/>
                <a:cs typeface="Nunito" pitchFamily="34" charset="-120"/>
              </a:rPr>
              <a:t>Hierarchical</a:t>
            </a:r>
            <a:endParaRPr lang="en-US" sz="2287" dirty="0"/>
          </a:p>
        </p:txBody>
      </p:sp>
      <p:sp>
        <p:nvSpPr>
          <p:cNvPr id="11" name="Text 8"/>
          <p:cNvSpPr/>
          <p:nvPr/>
        </p:nvSpPr>
        <p:spPr>
          <a:xfrm>
            <a:off x="7715845" y="5055394"/>
            <a:ext cx="5668447"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Create a tree of clusters</a:t>
            </a:r>
            <a:endParaRPr lang="en-US" sz="1944" dirty="0"/>
          </a:p>
        </p:txBody>
      </p:sp>
      <p:sp>
        <p:nvSpPr>
          <p:cNvPr id="12" name="Shape 9"/>
          <p:cNvSpPr/>
          <p:nvPr/>
        </p:nvSpPr>
        <p:spPr>
          <a:xfrm>
            <a:off x="968693" y="5974556"/>
            <a:ext cx="6223040" cy="1460897"/>
          </a:xfrm>
          <a:prstGeom prst="roundRect">
            <a:avLst>
              <a:gd name="adj" fmla="val 30420"/>
            </a:avLst>
          </a:prstGeom>
          <a:solidFill>
            <a:srgbClr val="F3F3FF"/>
          </a:solidFill>
          <a:ln w="30480">
            <a:solidFill>
              <a:srgbClr val="00002E"/>
            </a:solidFill>
            <a:prstDash val="solid"/>
          </a:ln>
        </p:spPr>
        <p:txBody>
          <a:bodyPr/>
          <a:lstStyle/>
          <a:p>
            <a:endParaRPr lang="en-US"/>
          </a:p>
        </p:txBody>
      </p:sp>
      <p:sp>
        <p:nvSpPr>
          <p:cNvPr id="13" name="Text 10"/>
          <p:cNvSpPr/>
          <p:nvPr/>
        </p:nvSpPr>
        <p:spPr>
          <a:xfrm>
            <a:off x="1245989" y="6251853"/>
            <a:ext cx="2904530" cy="363141"/>
          </a:xfrm>
          <a:prstGeom prst="rect">
            <a:avLst/>
          </a:prstGeom>
          <a:noFill/>
          <a:ln/>
        </p:spPr>
        <p:txBody>
          <a:bodyPr wrap="none" rtlCol="0" anchor="t"/>
          <a:lstStyle/>
          <a:p>
            <a:pPr marL="0" indent="0">
              <a:lnSpc>
                <a:spcPts val="2859"/>
              </a:lnSpc>
              <a:buNone/>
            </a:pPr>
            <a:r>
              <a:rPr lang="en-US" sz="2287" b="1" dirty="0">
                <a:solidFill>
                  <a:srgbClr val="AD1F96"/>
                </a:solidFill>
                <a:latin typeface="Nunito" pitchFamily="34" charset="0"/>
                <a:ea typeface="Nunito" pitchFamily="34" charset="-122"/>
                <a:cs typeface="Nunito" pitchFamily="34" charset="-120"/>
              </a:rPr>
              <a:t>DBSCAN</a:t>
            </a:r>
            <a:endParaRPr lang="en-US" sz="2287" dirty="0"/>
          </a:p>
        </p:txBody>
      </p:sp>
      <p:sp>
        <p:nvSpPr>
          <p:cNvPr id="14" name="Text 11"/>
          <p:cNvSpPr/>
          <p:nvPr/>
        </p:nvSpPr>
        <p:spPr>
          <a:xfrm>
            <a:off x="1245989" y="6763107"/>
            <a:ext cx="5668447"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Density-based clustering</a:t>
            </a:r>
            <a:endParaRPr lang="en-US" sz="1944" dirty="0"/>
          </a:p>
        </p:txBody>
      </p:sp>
      <p:sp>
        <p:nvSpPr>
          <p:cNvPr id="15" name="Shape 12"/>
          <p:cNvSpPr/>
          <p:nvPr/>
        </p:nvSpPr>
        <p:spPr>
          <a:xfrm>
            <a:off x="7438549" y="5974556"/>
            <a:ext cx="6223040" cy="1460897"/>
          </a:xfrm>
          <a:prstGeom prst="roundRect">
            <a:avLst>
              <a:gd name="adj" fmla="val 30420"/>
            </a:avLst>
          </a:prstGeom>
          <a:solidFill>
            <a:srgbClr val="F3F3FF"/>
          </a:solidFill>
          <a:ln w="30480">
            <a:solidFill>
              <a:srgbClr val="00002E"/>
            </a:solidFill>
            <a:prstDash val="solid"/>
          </a:ln>
        </p:spPr>
        <p:txBody>
          <a:bodyPr/>
          <a:lstStyle/>
          <a:p>
            <a:endParaRPr lang="en-US"/>
          </a:p>
        </p:txBody>
      </p:sp>
      <p:sp>
        <p:nvSpPr>
          <p:cNvPr id="16" name="Text 13"/>
          <p:cNvSpPr/>
          <p:nvPr/>
        </p:nvSpPr>
        <p:spPr>
          <a:xfrm>
            <a:off x="7715845" y="6251853"/>
            <a:ext cx="2904530" cy="363141"/>
          </a:xfrm>
          <a:prstGeom prst="rect">
            <a:avLst/>
          </a:prstGeom>
          <a:noFill/>
          <a:ln/>
        </p:spPr>
        <p:txBody>
          <a:bodyPr wrap="none" rtlCol="0" anchor="t"/>
          <a:lstStyle/>
          <a:p>
            <a:pPr marL="0" indent="0">
              <a:lnSpc>
                <a:spcPts val="2859"/>
              </a:lnSpc>
              <a:buNone/>
            </a:pPr>
            <a:r>
              <a:rPr lang="en-US" sz="2287" b="1" dirty="0">
                <a:solidFill>
                  <a:srgbClr val="2D4DF2"/>
                </a:solidFill>
                <a:latin typeface="Nunito" pitchFamily="34" charset="0"/>
                <a:ea typeface="Nunito" pitchFamily="34" charset="-122"/>
                <a:cs typeface="Nunito" pitchFamily="34" charset="-120"/>
              </a:rPr>
              <a:t>PCA </a:t>
            </a:r>
            <a:endParaRPr lang="en-US" sz="2287" dirty="0"/>
          </a:p>
        </p:txBody>
      </p:sp>
      <p:sp>
        <p:nvSpPr>
          <p:cNvPr id="17" name="Text 14"/>
          <p:cNvSpPr/>
          <p:nvPr/>
        </p:nvSpPr>
        <p:spPr>
          <a:xfrm>
            <a:off x="7715845" y="6763107"/>
            <a:ext cx="5668447"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Dimensionality reduction and visualization</a:t>
            </a:r>
            <a:endParaRPr lang="en-US" sz="1944"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968693" y="794147"/>
            <a:ext cx="9651682" cy="726043"/>
          </a:xfrm>
          <a:prstGeom prst="rect">
            <a:avLst/>
          </a:prstGeom>
          <a:noFill/>
          <a:ln/>
        </p:spPr>
        <p:txBody>
          <a:bodyPr wrap="none" rtlCol="0" anchor="t"/>
          <a:lstStyle/>
          <a:p>
            <a:pPr marL="0" indent="0">
              <a:lnSpc>
                <a:spcPts val="5718"/>
              </a:lnSpc>
              <a:buNone/>
            </a:pPr>
            <a:r>
              <a:rPr lang="en-US" sz="4574" b="1" dirty="0">
                <a:solidFill>
                  <a:srgbClr val="00002E"/>
                </a:solidFill>
                <a:latin typeface="Nunito" pitchFamily="34" charset="0"/>
                <a:ea typeface="Nunito" pitchFamily="34" charset="-122"/>
                <a:cs typeface="Nunito" pitchFamily="34" charset="-120"/>
              </a:rPr>
              <a:t>K-Means Clustering </a:t>
            </a:r>
            <a:endParaRPr lang="en-US" sz="4574" dirty="0"/>
          </a:p>
        </p:txBody>
      </p:sp>
      <p:sp>
        <p:nvSpPr>
          <p:cNvPr id="5" name="Text 2"/>
          <p:cNvSpPr/>
          <p:nvPr/>
        </p:nvSpPr>
        <p:spPr>
          <a:xfrm>
            <a:off x="968693" y="2013942"/>
            <a:ext cx="12692896" cy="1975247"/>
          </a:xfrm>
          <a:prstGeom prst="rect">
            <a:avLst/>
          </a:prstGeom>
          <a:noFill/>
          <a:ln/>
        </p:spPr>
        <p:txBody>
          <a:bodyPr wrap="squar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Multiple clustering methods were applied to the dataset: K-means, Hierarchical Clustering, DBSCAN, Principal Component Analysis (PCA), and Self-Organizing Maps (SOM). Each method offered unique insights into grouping countries based on mental health metrics. K-means partitioned the data into clusters with the nearest mean, while DBSCAN identified clusters based on density. PCA reduced dimensionality for better visualization, and SOM provided a way to visualize high-dimensional data.</a:t>
            </a:r>
            <a:endParaRPr lang="en-US" sz="1944" dirty="0"/>
          </a:p>
        </p:txBody>
      </p:sp>
      <p:sp>
        <p:nvSpPr>
          <p:cNvPr id="6" name="Shape 3"/>
          <p:cNvSpPr/>
          <p:nvPr/>
        </p:nvSpPr>
        <p:spPr>
          <a:xfrm>
            <a:off x="968693" y="4266843"/>
            <a:ext cx="6223040" cy="1460897"/>
          </a:xfrm>
          <a:prstGeom prst="roundRect">
            <a:avLst>
              <a:gd name="adj" fmla="val 30420"/>
            </a:avLst>
          </a:prstGeom>
          <a:solidFill>
            <a:srgbClr val="F3F3FF"/>
          </a:solidFill>
          <a:ln w="30480">
            <a:solidFill>
              <a:srgbClr val="00002E"/>
            </a:solidFill>
            <a:prstDash val="solid"/>
          </a:ln>
        </p:spPr>
        <p:txBody>
          <a:bodyPr/>
          <a:lstStyle/>
          <a:p>
            <a:endParaRPr lang="en-US"/>
          </a:p>
        </p:txBody>
      </p:sp>
      <p:sp>
        <p:nvSpPr>
          <p:cNvPr id="7" name="Text 4"/>
          <p:cNvSpPr/>
          <p:nvPr/>
        </p:nvSpPr>
        <p:spPr>
          <a:xfrm>
            <a:off x="1245989" y="4544139"/>
            <a:ext cx="2904530" cy="363141"/>
          </a:xfrm>
          <a:prstGeom prst="rect">
            <a:avLst/>
          </a:prstGeom>
          <a:noFill/>
          <a:ln/>
        </p:spPr>
        <p:txBody>
          <a:bodyPr wrap="none" rtlCol="0" anchor="t"/>
          <a:lstStyle/>
          <a:p>
            <a:pPr marL="0" indent="0">
              <a:lnSpc>
                <a:spcPts val="2859"/>
              </a:lnSpc>
              <a:buNone/>
            </a:pPr>
            <a:r>
              <a:rPr lang="en-US" sz="2287" b="1" dirty="0">
                <a:solidFill>
                  <a:srgbClr val="2D4DF2"/>
                </a:solidFill>
                <a:latin typeface="Nunito" pitchFamily="34" charset="0"/>
                <a:ea typeface="Nunito" pitchFamily="34" charset="-122"/>
                <a:cs typeface="Nunito" pitchFamily="34" charset="-120"/>
              </a:rPr>
              <a:t>K-means</a:t>
            </a:r>
            <a:endParaRPr lang="en-US" sz="2287" dirty="0"/>
          </a:p>
        </p:txBody>
      </p:sp>
      <p:sp>
        <p:nvSpPr>
          <p:cNvPr id="8" name="Text 5"/>
          <p:cNvSpPr/>
          <p:nvPr/>
        </p:nvSpPr>
        <p:spPr>
          <a:xfrm>
            <a:off x="1245989" y="5055394"/>
            <a:ext cx="5668447"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Partition data into k clusters</a:t>
            </a:r>
            <a:endParaRPr lang="en-US" sz="1944" dirty="0"/>
          </a:p>
        </p:txBody>
      </p:sp>
      <p:sp>
        <p:nvSpPr>
          <p:cNvPr id="9" name="Shape 6"/>
          <p:cNvSpPr/>
          <p:nvPr/>
        </p:nvSpPr>
        <p:spPr>
          <a:xfrm>
            <a:off x="7438549" y="4266843"/>
            <a:ext cx="6223040" cy="1460897"/>
          </a:xfrm>
          <a:prstGeom prst="roundRect">
            <a:avLst>
              <a:gd name="adj" fmla="val 30420"/>
            </a:avLst>
          </a:prstGeom>
          <a:solidFill>
            <a:srgbClr val="F3F3FF"/>
          </a:solidFill>
          <a:ln w="30480">
            <a:solidFill>
              <a:srgbClr val="00002E"/>
            </a:solidFill>
            <a:prstDash val="solid"/>
          </a:ln>
        </p:spPr>
        <p:txBody>
          <a:bodyPr/>
          <a:lstStyle/>
          <a:p>
            <a:endParaRPr lang="en-US"/>
          </a:p>
        </p:txBody>
      </p:sp>
      <p:sp>
        <p:nvSpPr>
          <p:cNvPr id="10" name="Text 7"/>
          <p:cNvSpPr/>
          <p:nvPr/>
        </p:nvSpPr>
        <p:spPr>
          <a:xfrm>
            <a:off x="7715845" y="4544139"/>
            <a:ext cx="2904530" cy="363141"/>
          </a:xfrm>
          <a:prstGeom prst="rect">
            <a:avLst/>
          </a:prstGeom>
          <a:noFill/>
          <a:ln/>
        </p:spPr>
        <p:txBody>
          <a:bodyPr wrap="none" rtlCol="0" anchor="t"/>
          <a:lstStyle/>
          <a:p>
            <a:pPr marL="0" indent="0">
              <a:lnSpc>
                <a:spcPts val="2859"/>
              </a:lnSpc>
              <a:buNone/>
            </a:pPr>
            <a:r>
              <a:rPr lang="en-US" sz="2287" b="1" dirty="0">
                <a:solidFill>
                  <a:srgbClr val="015F98"/>
                </a:solidFill>
                <a:latin typeface="Nunito" pitchFamily="34" charset="0"/>
                <a:ea typeface="Nunito" pitchFamily="34" charset="-122"/>
                <a:cs typeface="Nunito" pitchFamily="34" charset="-120"/>
              </a:rPr>
              <a:t>Hierarchical</a:t>
            </a:r>
            <a:endParaRPr lang="en-US" sz="2287" dirty="0"/>
          </a:p>
        </p:txBody>
      </p:sp>
      <p:sp>
        <p:nvSpPr>
          <p:cNvPr id="11" name="Text 8"/>
          <p:cNvSpPr/>
          <p:nvPr/>
        </p:nvSpPr>
        <p:spPr>
          <a:xfrm>
            <a:off x="7715845" y="5055394"/>
            <a:ext cx="5668447"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Create a tree of clusters</a:t>
            </a:r>
            <a:endParaRPr lang="en-US" sz="1944" dirty="0"/>
          </a:p>
        </p:txBody>
      </p:sp>
      <p:sp>
        <p:nvSpPr>
          <p:cNvPr id="12" name="Shape 9"/>
          <p:cNvSpPr/>
          <p:nvPr/>
        </p:nvSpPr>
        <p:spPr>
          <a:xfrm>
            <a:off x="968693" y="5974556"/>
            <a:ext cx="6223040" cy="1460897"/>
          </a:xfrm>
          <a:prstGeom prst="roundRect">
            <a:avLst>
              <a:gd name="adj" fmla="val 30420"/>
            </a:avLst>
          </a:prstGeom>
          <a:solidFill>
            <a:srgbClr val="F3F3FF"/>
          </a:solidFill>
          <a:ln w="30480">
            <a:solidFill>
              <a:srgbClr val="00002E"/>
            </a:solidFill>
            <a:prstDash val="solid"/>
          </a:ln>
        </p:spPr>
        <p:txBody>
          <a:bodyPr/>
          <a:lstStyle/>
          <a:p>
            <a:endParaRPr lang="en-US"/>
          </a:p>
        </p:txBody>
      </p:sp>
      <p:sp>
        <p:nvSpPr>
          <p:cNvPr id="13" name="Text 10"/>
          <p:cNvSpPr/>
          <p:nvPr/>
        </p:nvSpPr>
        <p:spPr>
          <a:xfrm>
            <a:off x="1245989" y="6251853"/>
            <a:ext cx="2904530" cy="363141"/>
          </a:xfrm>
          <a:prstGeom prst="rect">
            <a:avLst/>
          </a:prstGeom>
          <a:noFill/>
          <a:ln/>
        </p:spPr>
        <p:txBody>
          <a:bodyPr wrap="none" rtlCol="0" anchor="t"/>
          <a:lstStyle/>
          <a:p>
            <a:pPr marL="0" indent="0">
              <a:lnSpc>
                <a:spcPts val="2859"/>
              </a:lnSpc>
              <a:buNone/>
            </a:pPr>
            <a:r>
              <a:rPr lang="en-US" sz="2287" b="1" dirty="0">
                <a:solidFill>
                  <a:srgbClr val="AD1F96"/>
                </a:solidFill>
                <a:latin typeface="Nunito" pitchFamily="34" charset="0"/>
                <a:ea typeface="Nunito" pitchFamily="34" charset="-122"/>
                <a:cs typeface="Nunito" pitchFamily="34" charset="-120"/>
              </a:rPr>
              <a:t>DBSCAN</a:t>
            </a:r>
            <a:endParaRPr lang="en-US" sz="2287" dirty="0"/>
          </a:p>
        </p:txBody>
      </p:sp>
      <p:sp>
        <p:nvSpPr>
          <p:cNvPr id="14" name="Text 11"/>
          <p:cNvSpPr/>
          <p:nvPr/>
        </p:nvSpPr>
        <p:spPr>
          <a:xfrm>
            <a:off x="1245989" y="6763107"/>
            <a:ext cx="5668447"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Density-based clustering</a:t>
            </a:r>
            <a:endParaRPr lang="en-US" sz="1944" dirty="0"/>
          </a:p>
        </p:txBody>
      </p:sp>
      <p:sp>
        <p:nvSpPr>
          <p:cNvPr id="15" name="Shape 12"/>
          <p:cNvSpPr/>
          <p:nvPr/>
        </p:nvSpPr>
        <p:spPr>
          <a:xfrm>
            <a:off x="7438549" y="5974556"/>
            <a:ext cx="6223040" cy="1460897"/>
          </a:xfrm>
          <a:prstGeom prst="roundRect">
            <a:avLst>
              <a:gd name="adj" fmla="val 30420"/>
            </a:avLst>
          </a:prstGeom>
          <a:solidFill>
            <a:srgbClr val="F3F3FF"/>
          </a:solidFill>
          <a:ln w="30480">
            <a:solidFill>
              <a:srgbClr val="00002E"/>
            </a:solidFill>
            <a:prstDash val="solid"/>
          </a:ln>
        </p:spPr>
        <p:txBody>
          <a:bodyPr/>
          <a:lstStyle/>
          <a:p>
            <a:endParaRPr lang="en-US"/>
          </a:p>
        </p:txBody>
      </p:sp>
      <p:sp>
        <p:nvSpPr>
          <p:cNvPr id="16" name="Text 13"/>
          <p:cNvSpPr/>
          <p:nvPr/>
        </p:nvSpPr>
        <p:spPr>
          <a:xfrm>
            <a:off x="7715845" y="6251853"/>
            <a:ext cx="2904530" cy="363141"/>
          </a:xfrm>
          <a:prstGeom prst="rect">
            <a:avLst/>
          </a:prstGeom>
          <a:noFill/>
          <a:ln/>
        </p:spPr>
        <p:txBody>
          <a:bodyPr wrap="none" rtlCol="0" anchor="t"/>
          <a:lstStyle/>
          <a:p>
            <a:pPr marL="0" indent="0">
              <a:lnSpc>
                <a:spcPts val="2859"/>
              </a:lnSpc>
              <a:buNone/>
            </a:pPr>
            <a:r>
              <a:rPr lang="en-US" sz="2287" b="1" dirty="0">
                <a:solidFill>
                  <a:srgbClr val="2D4DF2"/>
                </a:solidFill>
                <a:latin typeface="Nunito" pitchFamily="34" charset="0"/>
                <a:ea typeface="Nunito" pitchFamily="34" charset="-122"/>
                <a:cs typeface="Nunito" pitchFamily="34" charset="-120"/>
              </a:rPr>
              <a:t>PCA &amp; SOM</a:t>
            </a:r>
            <a:endParaRPr lang="en-US" sz="2287" dirty="0"/>
          </a:p>
        </p:txBody>
      </p:sp>
      <p:sp>
        <p:nvSpPr>
          <p:cNvPr id="17" name="Text 14"/>
          <p:cNvSpPr/>
          <p:nvPr/>
        </p:nvSpPr>
        <p:spPr>
          <a:xfrm>
            <a:off x="7715845" y="6763107"/>
            <a:ext cx="5668447"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Dimensionality reduction and visualization</a:t>
            </a:r>
            <a:endParaRPr lang="en-US" sz="1944" dirty="0"/>
          </a:p>
        </p:txBody>
      </p:sp>
      <p:pic>
        <p:nvPicPr>
          <p:cNvPr id="19" name="Picture 18">
            <a:extLst>
              <a:ext uri="{FF2B5EF4-FFF2-40B4-BE49-F238E27FC236}">
                <a16:creationId xmlns:a16="http://schemas.microsoft.com/office/drawing/2014/main" id="{05334F6F-B0F7-6BF0-F937-F014D08C4E18}"/>
              </a:ext>
            </a:extLst>
          </p:cNvPr>
          <p:cNvPicPr>
            <a:picLocks noChangeAspect="1"/>
          </p:cNvPicPr>
          <p:nvPr/>
        </p:nvPicPr>
        <p:blipFill>
          <a:blip r:embed="rId4"/>
          <a:stretch>
            <a:fillRect/>
          </a:stretch>
        </p:blipFill>
        <p:spPr>
          <a:xfrm>
            <a:off x="876300" y="1922580"/>
            <a:ext cx="13062585" cy="5837120"/>
          </a:xfrm>
          <a:prstGeom prst="rect">
            <a:avLst/>
          </a:prstGeom>
        </p:spPr>
      </p:pic>
    </p:spTree>
    <p:extLst>
      <p:ext uri="{BB962C8B-B14F-4D97-AF65-F5344CB8AC3E}">
        <p14:creationId xmlns:p14="http://schemas.microsoft.com/office/powerpoint/2010/main" val="594255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968693" y="794147"/>
            <a:ext cx="9651682" cy="726043"/>
          </a:xfrm>
          <a:prstGeom prst="rect">
            <a:avLst/>
          </a:prstGeom>
          <a:noFill/>
          <a:ln/>
        </p:spPr>
        <p:txBody>
          <a:bodyPr wrap="none" rtlCol="0" anchor="t"/>
          <a:lstStyle/>
          <a:p>
            <a:pPr>
              <a:lnSpc>
                <a:spcPts val="5718"/>
              </a:lnSpc>
            </a:pPr>
            <a:r>
              <a:rPr lang="en-US" sz="4574" b="1" dirty="0">
                <a:solidFill>
                  <a:srgbClr val="00002E"/>
                </a:solidFill>
                <a:latin typeface="Nunito" pitchFamily="34" charset="0"/>
                <a:ea typeface="Nunito" pitchFamily="34" charset="-122"/>
                <a:cs typeface="Nunito" pitchFamily="34" charset="-120"/>
              </a:rPr>
              <a:t>Hierarchical Clustering </a:t>
            </a:r>
            <a:endParaRPr lang="en-US" sz="4574" dirty="0"/>
          </a:p>
        </p:txBody>
      </p:sp>
      <p:sp>
        <p:nvSpPr>
          <p:cNvPr id="5" name="Text 2"/>
          <p:cNvSpPr/>
          <p:nvPr/>
        </p:nvSpPr>
        <p:spPr>
          <a:xfrm>
            <a:off x="968693" y="2013942"/>
            <a:ext cx="12692896" cy="1975247"/>
          </a:xfrm>
          <a:prstGeom prst="rect">
            <a:avLst/>
          </a:prstGeom>
          <a:noFill/>
          <a:ln/>
        </p:spPr>
        <p:txBody>
          <a:bodyPr wrap="squar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Multiple clustering methods were applied to the dataset: K-means, Hierarchical Clustering, DBSCAN, Principal Component Analysis (PCA), and Self-Organizing Maps (SOM). Each method offered unique insights into grouping countries based on mental health metrics. K-means partitioned the data into clusters with the nearest mean, while DBSCAN identified clusters based on density. PCA reduced dimensionality for better visualization, and SOM provided a way to visualize high-dimensional data.</a:t>
            </a:r>
            <a:endParaRPr lang="en-US" sz="1944" dirty="0"/>
          </a:p>
        </p:txBody>
      </p:sp>
      <p:sp>
        <p:nvSpPr>
          <p:cNvPr id="6" name="Shape 3"/>
          <p:cNvSpPr/>
          <p:nvPr/>
        </p:nvSpPr>
        <p:spPr>
          <a:xfrm>
            <a:off x="968693" y="4266843"/>
            <a:ext cx="6223040" cy="1460897"/>
          </a:xfrm>
          <a:prstGeom prst="roundRect">
            <a:avLst>
              <a:gd name="adj" fmla="val 30420"/>
            </a:avLst>
          </a:prstGeom>
          <a:solidFill>
            <a:srgbClr val="F3F3FF"/>
          </a:solidFill>
          <a:ln w="30480">
            <a:solidFill>
              <a:srgbClr val="00002E"/>
            </a:solidFill>
            <a:prstDash val="solid"/>
          </a:ln>
        </p:spPr>
        <p:txBody>
          <a:bodyPr/>
          <a:lstStyle/>
          <a:p>
            <a:endParaRPr lang="en-US"/>
          </a:p>
        </p:txBody>
      </p:sp>
      <p:sp>
        <p:nvSpPr>
          <p:cNvPr id="7" name="Text 4"/>
          <p:cNvSpPr/>
          <p:nvPr/>
        </p:nvSpPr>
        <p:spPr>
          <a:xfrm>
            <a:off x="1245989" y="4544139"/>
            <a:ext cx="2904530" cy="363141"/>
          </a:xfrm>
          <a:prstGeom prst="rect">
            <a:avLst/>
          </a:prstGeom>
          <a:noFill/>
          <a:ln/>
        </p:spPr>
        <p:txBody>
          <a:bodyPr wrap="none" rtlCol="0" anchor="t"/>
          <a:lstStyle/>
          <a:p>
            <a:pPr marL="0" indent="0">
              <a:lnSpc>
                <a:spcPts val="2859"/>
              </a:lnSpc>
              <a:buNone/>
            </a:pPr>
            <a:r>
              <a:rPr lang="en-US" sz="2287" b="1" dirty="0">
                <a:solidFill>
                  <a:srgbClr val="2D4DF2"/>
                </a:solidFill>
                <a:latin typeface="Nunito" pitchFamily="34" charset="0"/>
                <a:ea typeface="Nunito" pitchFamily="34" charset="-122"/>
                <a:cs typeface="Nunito" pitchFamily="34" charset="-120"/>
              </a:rPr>
              <a:t>K-means</a:t>
            </a:r>
            <a:endParaRPr lang="en-US" sz="2287" dirty="0"/>
          </a:p>
        </p:txBody>
      </p:sp>
      <p:sp>
        <p:nvSpPr>
          <p:cNvPr id="8" name="Text 5"/>
          <p:cNvSpPr/>
          <p:nvPr/>
        </p:nvSpPr>
        <p:spPr>
          <a:xfrm>
            <a:off x="1245989" y="5055394"/>
            <a:ext cx="5668447"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Partition data into k clusters</a:t>
            </a:r>
            <a:endParaRPr lang="en-US" sz="1944" dirty="0"/>
          </a:p>
        </p:txBody>
      </p:sp>
      <p:sp>
        <p:nvSpPr>
          <p:cNvPr id="9" name="Shape 6"/>
          <p:cNvSpPr/>
          <p:nvPr/>
        </p:nvSpPr>
        <p:spPr>
          <a:xfrm>
            <a:off x="7438549" y="4266843"/>
            <a:ext cx="6223040" cy="1460897"/>
          </a:xfrm>
          <a:prstGeom prst="roundRect">
            <a:avLst>
              <a:gd name="adj" fmla="val 30420"/>
            </a:avLst>
          </a:prstGeom>
          <a:solidFill>
            <a:srgbClr val="F3F3FF"/>
          </a:solidFill>
          <a:ln w="30480">
            <a:solidFill>
              <a:srgbClr val="00002E"/>
            </a:solidFill>
            <a:prstDash val="solid"/>
          </a:ln>
        </p:spPr>
        <p:txBody>
          <a:bodyPr/>
          <a:lstStyle/>
          <a:p>
            <a:endParaRPr lang="en-US"/>
          </a:p>
        </p:txBody>
      </p:sp>
      <p:sp>
        <p:nvSpPr>
          <p:cNvPr id="10" name="Text 7"/>
          <p:cNvSpPr/>
          <p:nvPr/>
        </p:nvSpPr>
        <p:spPr>
          <a:xfrm>
            <a:off x="7715845" y="4544139"/>
            <a:ext cx="2904530" cy="363141"/>
          </a:xfrm>
          <a:prstGeom prst="rect">
            <a:avLst/>
          </a:prstGeom>
          <a:noFill/>
          <a:ln/>
        </p:spPr>
        <p:txBody>
          <a:bodyPr wrap="none" rtlCol="0" anchor="t"/>
          <a:lstStyle/>
          <a:p>
            <a:pPr marL="0" indent="0">
              <a:lnSpc>
                <a:spcPts val="2859"/>
              </a:lnSpc>
              <a:buNone/>
            </a:pPr>
            <a:r>
              <a:rPr lang="en-US" sz="2287" b="1" dirty="0">
                <a:solidFill>
                  <a:srgbClr val="015F98"/>
                </a:solidFill>
                <a:latin typeface="Nunito" pitchFamily="34" charset="0"/>
                <a:ea typeface="Nunito" pitchFamily="34" charset="-122"/>
                <a:cs typeface="Nunito" pitchFamily="34" charset="-120"/>
              </a:rPr>
              <a:t>Hierarchical</a:t>
            </a:r>
            <a:endParaRPr lang="en-US" sz="2287" dirty="0"/>
          </a:p>
        </p:txBody>
      </p:sp>
      <p:sp>
        <p:nvSpPr>
          <p:cNvPr id="11" name="Text 8"/>
          <p:cNvSpPr/>
          <p:nvPr/>
        </p:nvSpPr>
        <p:spPr>
          <a:xfrm>
            <a:off x="7715845" y="5055394"/>
            <a:ext cx="5668447"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Create a tree of clusters</a:t>
            </a:r>
            <a:endParaRPr lang="en-US" sz="1944" dirty="0"/>
          </a:p>
        </p:txBody>
      </p:sp>
      <p:sp>
        <p:nvSpPr>
          <p:cNvPr id="12" name="Shape 9"/>
          <p:cNvSpPr/>
          <p:nvPr/>
        </p:nvSpPr>
        <p:spPr>
          <a:xfrm>
            <a:off x="968693" y="5974556"/>
            <a:ext cx="6223040" cy="1460897"/>
          </a:xfrm>
          <a:prstGeom prst="roundRect">
            <a:avLst>
              <a:gd name="adj" fmla="val 30420"/>
            </a:avLst>
          </a:prstGeom>
          <a:solidFill>
            <a:srgbClr val="F3F3FF"/>
          </a:solidFill>
          <a:ln w="30480">
            <a:solidFill>
              <a:srgbClr val="00002E"/>
            </a:solidFill>
            <a:prstDash val="solid"/>
          </a:ln>
        </p:spPr>
        <p:txBody>
          <a:bodyPr/>
          <a:lstStyle/>
          <a:p>
            <a:endParaRPr lang="en-US"/>
          </a:p>
        </p:txBody>
      </p:sp>
      <p:sp>
        <p:nvSpPr>
          <p:cNvPr id="13" name="Text 10"/>
          <p:cNvSpPr/>
          <p:nvPr/>
        </p:nvSpPr>
        <p:spPr>
          <a:xfrm>
            <a:off x="1245989" y="6251853"/>
            <a:ext cx="2904530" cy="363141"/>
          </a:xfrm>
          <a:prstGeom prst="rect">
            <a:avLst/>
          </a:prstGeom>
          <a:noFill/>
          <a:ln/>
        </p:spPr>
        <p:txBody>
          <a:bodyPr wrap="none" rtlCol="0" anchor="t"/>
          <a:lstStyle/>
          <a:p>
            <a:pPr marL="0" indent="0">
              <a:lnSpc>
                <a:spcPts val="2859"/>
              </a:lnSpc>
              <a:buNone/>
            </a:pPr>
            <a:r>
              <a:rPr lang="en-US" sz="2287" b="1" dirty="0">
                <a:solidFill>
                  <a:srgbClr val="AD1F96"/>
                </a:solidFill>
                <a:latin typeface="Nunito" pitchFamily="34" charset="0"/>
                <a:ea typeface="Nunito" pitchFamily="34" charset="-122"/>
                <a:cs typeface="Nunito" pitchFamily="34" charset="-120"/>
              </a:rPr>
              <a:t>DBSCAN</a:t>
            </a:r>
            <a:endParaRPr lang="en-US" sz="2287" dirty="0"/>
          </a:p>
        </p:txBody>
      </p:sp>
      <p:sp>
        <p:nvSpPr>
          <p:cNvPr id="14" name="Text 11"/>
          <p:cNvSpPr/>
          <p:nvPr/>
        </p:nvSpPr>
        <p:spPr>
          <a:xfrm>
            <a:off x="1245989" y="6763107"/>
            <a:ext cx="5668447"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Density-based clustering</a:t>
            </a:r>
            <a:endParaRPr lang="en-US" sz="1944" dirty="0"/>
          </a:p>
        </p:txBody>
      </p:sp>
      <p:sp>
        <p:nvSpPr>
          <p:cNvPr id="15" name="Shape 12"/>
          <p:cNvSpPr/>
          <p:nvPr/>
        </p:nvSpPr>
        <p:spPr>
          <a:xfrm>
            <a:off x="7438549" y="5974556"/>
            <a:ext cx="6223040" cy="1460897"/>
          </a:xfrm>
          <a:prstGeom prst="roundRect">
            <a:avLst>
              <a:gd name="adj" fmla="val 30420"/>
            </a:avLst>
          </a:prstGeom>
          <a:solidFill>
            <a:srgbClr val="F3F3FF"/>
          </a:solidFill>
          <a:ln w="30480">
            <a:solidFill>
              <a:srgbClr val="00002E"/>
            </a:solidFill>
            <a:prstDash val="solid"/>
          </a:ln>
        </p:spPr>
        <p:txBody>
          <a:bodyPr/>
          <a:lstStyle/>
          <a:p>
            <a:endParaRPr lang="en-US"/>
          </a:p>
        </p:txBody>
      </p:sp>
      <p:sp>
        <p:nvSpPr>
          <p:cNvPr id="16" name="Text 13"/>
          <p:cNvSpPr/>
          <p:nvPr/>
        </p:nvSpPr>
        <p:spPr>
          <a:xfrm>
            <a:off x="7715845" y="6251853"/>
            <a:ext cx="2904530" cy="363141"/>
          </a:xfrm>
          <a:prstGeom prst="rect">
            <a:avLst/>
          </a:prstGeom>
          <a:noFill/>
          <a:ln/>
        </p:spPr>
        <p:txBody>
          <a:bodyPr wrap="none" rtlCol="0" anchor="t"/>
          <a:lstStyle/>
          <a:p>
            <a:pPr marL="0" indent="0">
              <a:lnSpc>
                <a:spcPts val="2859"/>
              </a:lnSpc>
              <a:buNone/>
            </a:pPr>
            <a:r>
              <a:rPr lang="en-US" sz="2287" b="1" dirty="0">
                <a:solidFill>
                  <a:srgbClr val="2D4DF2"/>
                </a:solidFill>
                <a:latin typeface="Nunito" pitchFamily="34" charset="0"/>
                <a:ea typeface="Nunito" pitchFamily="34" charset="-122"/>
                <a:cs typeface="Nunito" pitchFamily="34" charset="-120"/>
              </a:rPr>
              <a:t>PCA &amp; SOM</a:t>
            </a:r>
            <a:endParaRPr lang="en-US" sz="2287" dirty="0"/>
          </a:p>
        </p:txBody>
      </p:sp>
      <p:sp>
        <p:nvSpPr>
          <p:cNvPr id="17" name="Text 14"/>
          <p:cNvSpPr/>
          <p:nvPr/>
        </p:nvSpPr>
        <p:spPr>
          <a:xfrm>
            <a:off x="7715845" y="6763107"/>
            <a:ext cx="5668447"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Dimensionality reduction and visualization</a:t>
            </a:r>
            <a:endParaRPr lang="en-US" sz="1944" dirty="0"/>
          </a:p>
        </p:txBody>
      </p:sp>
      <p:pic>
        <p:nvPicPr>
          <p:cNvPr id="20" name="Picture 19">
            <a:extLst>
              <a:ext uri="{FF2B5EF4-FFF2-40B4-BE49-F238E27FC236}">
                <a16:creationId xmlns:a16="http://schemas.microsoft.com/office/drawing/2014/main" id="{F3FC5089-C996-0154-8E5D-AF7306C085C0}"/>
              </a:ext>
            </a:extLst>
          </p:cNvPr>
          <p:cNvPicPr>
            <a:picLocks noChangeAspect="1"/>
          </p:cNvPicPr>
          <p:nvPr/>
        </p:nvPicPr>
        <p:blipFill>
          <a:blip r:embed="rId4"/>
          <a:stretch>
            <a:fillRect/>
          </a:stretch>
        </p:blipFill>
        <p:spPr>
          <a:xfrm>
            <a:off x="863600" y="1803400"/>
            <a:ext cx="13075285" cy="5842000"/>
          </a:xfrm>
          <a:prstGeom prst="rect">
            <a:avLst/>
          </a:prstGeom>
        </p:spPr>
      </p:pic>
    </p:spTree>
    <p:extLst>
      <p:ext uri="{BB962C8B-B14F-4D97-AF65-F5344CB8AC3E}">
        <p14:creationId xmlns:p14="http://schemas.microsoft.com/office/powerpoint/2010/main" val="4246772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540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968693" y="794147"/>
            <a:ext cx="9651682" cy="726043"/>
          </a:xfrm>
          <a:prstGeom prst="rect">
            <a:avLst/>
          </a:prstGeom>
          <a:noFill/>
          <a:ln/>
        </p:spPr>
        <p:txBody>
          <a:bodyPr wrap="none" rtlCol="0" anchor="t"/>
          <a:lstStyle/>
          <a:p>
            <a:pPr>
              <a:lnSpc>
                <a:spcPts val="5718"/>
              </a:lnSpc>
            </a:pPr>
            <a:r>
              <a:rPr lang="en-US" sz="4574" b="1" dirty="0">
                <a:solidFill>
                  <a:srgbClr val="00002E"/>
                </a:solidFill>
                <a:latin typeface="Nunito" pitchFamily="34" charset="0"/>
                <a:ea typeface="Nunito" pitchFamily="34" charset="-122"/>
                <a:cs typeface="Nunito" pitchFamily="34" charset="-120"/>
              </a:rPr>
              <a:t>Hierarchical Clustering </a:t>
            </a:r>
            <a:endParaRPr lang="en-US" sz="4574" dirty="0"/>
          </a:p>
        </p:txBody>
      </p:sp>
      <p:sp>
        <p:nvSpPr>
          <p:cNvPr id="5" name="Text 2"/>
          <p:cNvSpPr/>
          <p:nvPr/>
        </p:nvSpPr>
        <p:spPr>
          <a:xfrm>
            <a:off x="968693" y="2013942"/>
            <a:ext cx="12692896" cy="1975247"/>
          </a:xfrm>
          <a:prstGeom prst="rect">
            <a:avLst/>
          </a:prstGeom>
          <a:noFill/>
          <a:ln/>
        </p:spPr>
        <p:txBody>
          <a:bodyPr wrap="squar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Multiple clustering methods were applied to the dataset: K-means, Hierarchical Clustering, DBSCAN, Principal Component Analysis (PCA), and Self-Organizing Maps (SOM). Each method offered unique insights into grouping countries based on mental health metrics. K-means partitioned the data into clusters with the nearest mean, while DBSCAN identified clusters based on density. PCA reduced dimensionality for better visualization, and SOM provided a way to visualize high-dimensional data.</a:t>
            </a:r>
            <a:endParaRPr lang="en-US" sz="1944" dirty="0"/>
          </a:p>
        </p:txBody>
      </p:sp>
      <p:sp>
        <p:nvSpPr>
          <p:cNvPr id="6" name="Shape 3"/>
          <p:cNvSpPr/>
          <p:nvPr/>
        </p:nvSpPr>
        <p:spPr>
          <a:xfrm>
            <a:off x="968693" y="4266843"/>
            <a:ext cx="6223040" cy="1460897"/>
          </a:xfrm>
          <a:prstGeom prst="roundRect">
            <a:avLst>
              <a:gd name="adj" fmla="val 30420"/>
            </a:avLst>
          </a:prstGeom>
          <a:solidFill>
            <a:srgbClr val="F3F3FF"/>
          </a:solidFill>
          <a:ln w="30480">
            <a:solidFill>
              <a:srgbClr val="00002E"/>
            </a:solidFill>
            <a:prstDash val="solid"/>
          </a:ln>
        </p:spPr>
        <p:txBody>
          <a:bodyPr/>
          <a:lstStyle/>
          <a:p>
            <a:endParaRPr lang="en-US"/>
          </a:p>
        </p:txBody>
      </p:sp>
      <p:sp>
        <p:nvSpPr>
          <p:cNvPr id="7" name="Text 4"/>
          <p:cNvSpPr/>
          <p:nvPr/>
        </p:nvSpPr>
        <p:spPr>
          <a:xfrm>
            <a:off x="1245989" y="4544139"/>
            <a:ext cx="2904530" cy="363141"/>
          </a:xfrm>
          <a:prstGeom prst="rect">
            <a:avLst/>
          </a:prstGeom>
          <a:noFill/>
          <a:ln/>
        </p:spPr>
        <p:txBody>
          <a:bodyPr wrap="none" rtlCol="0" anchor="t"/>
          <a:lstStyle/>
          <a:p>
            <a:pPr marL="0" indent="0">
              <a:lnSpc>
                <a:spcPts val="2859"/>
              </a:lnSpc>
              <a:buNone/>
            </a:pPr>
            <a:r>
              <a:rPr lang="en-US" sz="2287" b="1" dirty="0">
                <a:solidFill>
                  <a:srgbClr val="2D4DF2"/>
                </a:solidFill>
                <a:latin typeface="Nunito" pitchFamily="34" charset="0"/>
                <a:ea typeface="Nunito" pitchFamily="34" charset="-122"/>
                <a:cs typeface="Nunito" pitchFamily="34" charset="-120"/>
              </a:rPr>
              <a:t>K-means</a:t>
            </a:r>
            <a:endParaRPr lang="en-US" sz="2287" dirty="0"/>
          </a:p>
        </p:txBody>
      </p:sp>
      <p:sp>
        <p:nvSpPr>
          <p:cNvPr id="8" name="Text 5"/>
          <p:cNvSpPr/>
          <p:nvPr/>
        </p:nvSpPr>
        <p:spPr>
          <a:xfrm>
            <a:off x="1245989" y="5055394"/>
            <a:ext cx="5668447"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Partition data into k clusters</a:t>
            </a:r>
            <a:endParaRPr lang="en-US" sz="1944" dirty="0"/>
          </a:p>
        </p:txBody>
      </p:sp>
      <p:sp>
        <p:nvSpPr>
          <p:cNvPr id="9" name="Shape 6"/>
          <p:cNvSpPr/>
          <p:nvPr/>
        </p:nvSpPr>
        <p:spPr>
          <a:xfrm>
            <a:off x="7438549" y="4266843"/>
            <a:ext cx="6223040" cy="1460897"/>
          </a:xfrm>
          <a:prstGeom prst="roundRect">
            <a:avLst>
              <a:gd name="adj" fmla="val 30420"/>
            </a:avLst>
          </a:prstGeom>
          <a:solidFill>
            <a:srgbClr val="F3F3FF"/>
          </a:solidFill>
          <a:ln w="30480">
            <a:solidFill>
              <a:srgbClr val="00002E"/>
            </a:solidFill>
            <a:prstDash val="solid"/>
          </a:ln>
        </p:spPr>
        <p:txBody>
          <a:bodyPr/>
          <a:lstStyle/>
          <a:p>
            <a:endParaRPr lang="en-US"/>
          </a:p>
        </p:txBody>
      </p:sp>
      <p:sp>
        <p:nvSpPr>
          <p:cNvPr id="10" name="Text 7"/>
          <p:cNvSpPr/>
          <p:nvPr/>
        </p:nvSpPr>
        <p:spPr>
          <a:xfrm>
            <a:off x="7715845" y="4544139"/>
            <a:ext cx="2904530" cy="363141"/>
          </a:xfrm>
          <a:prstGeom prst="rect">
            <a:avLst/>
          </a:prstGeom>
          <a:noFill/>
          <a:ln/>
        </p:spPr>
        <p:txBody>
          <a:bodyPr wrap="none" rtlCol="0" anchor="t"/>
          <a:lstStyle/>
          <a:p>
            <a:pPr marL="0" indent="0">
              <a:lnSpc>
                <a:spcPts val="2859"/>
              </a:lnSpc>
              <a:buNone/>
            </a:pPr>
            <a:r>
              <a:rPr lang="en-US" sz="2287" b="1" dirty="0">
                <a:solidFill>
                  <a:srgbClr val="015F98"/>
                </a:solidFill>
                <a:latin typeface="Nunito" pitchFamily="34" charset="0"/>
                <a:ea typeface="Nunito" pitchFamily="34" charset="-122"/>
                <a:cs typeface="Nunito" pitchFamily="34" charset="-120"/>
              </a:rPr>
              <a:t>Hierarchical</a:t>
            </a:r>
            <a:endParaRPr lang="en-US" sz="2287" dirty="0"/>
          </a:p>
        </p:txBody>
      </p:sp>
      <p:sp>
        <p:nvSpPr>
          <p:cNvPr id="11" name="Text 8"/>
          <p:cNvSpPr/>
          <p:nvPr/>
        </p:nvSpPr>
        <p:spPr>
          <a:xfrm>
            <a:off x="7715845" y="5055394"/>
            <a:ext cx="5668447"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Create a tree of clusters</a:t>
            </a:r>
            <a:endParaRPr lang="en-US" sz="1944" dirty="0"/>
          </a:p>
        </p:txBody>
      </p:sp>
      <p:sp>
        <p:nvSpPr>
          <p:cNvPr id="12" name="Shape 9"/>
          <p:cNvSpPr/>
          <p:nvPr/>
        </p:nvSpPr>
        <p:spPr>
          <a:xfrm>
            <a:off x="968693" y="5974556"/>
            <a:ext cx="6223040" cy="1460897"/>
          </a:xfrm>
          <a:prstGeom prst="roundRect">
            <a:avLst>
              <a:gd name="adj" fmla="val 30420"/>
            </a:avLst>
          </a:prstGeom>
          <a:solidFill>
            <a:srgbClr val="F3F3FF"/>
          </a:solidFill>
          <a:ln w="30480">
            <a:solidFill>
              <a:srgbClr val="00002E"/>
            </a:solidFill>
            <a:prstDash val="solid"/>
          </a:ln>
        </p:spPr>
        <p:txBody>
          <a:bodyPr/>
          <a:lstStyle/>
          <a:p>
            <a:endParaRPr lang="en-US"/>
          </a:p>
        </p:txBody>
      </p:sp>
      <p:sp>
        <p:nvSpPr>
          <p:cNvPr id="13" name="Text 10"/>
          <p:cNvSpPr/>
          <p:nvPr/>
        </p:nvSpPr>
        <p:spPr>
          <a:xfrm>
            <a:off x="1245989" y="6251853"/>
            <a:ext cx="2904530" cy="363141"/>
          </a:xfrm>
          <a:prstGeom prst="rect">
            <a:avLst/>
          </a:prstGeom>
          <a:noFill/>
          <a:ln/>
        </p:spPr>
        <p:txBody>
          <a:bodyPr wrap="none" rtlCol="0" anchor="t"/>
          <a:lstStyle/>
          <a:p>
            <a:pPr marL="0" indent="0">
              <a:lnSpc>
                <a:spcPts val="2859"/>
              </a:lnSpc>
              <a:buNone/>
            </a:pPr>
            <a:r>
              <a:rPr lang="en-US" sz="2287" b="1" dirty="0">
                <a:solidFill>
                  <a:srgbClr val="AD1F96"/>
                </a:solidFill>
                <a:latin typeface="Nunito" pitchFamily="34" charset="0"/>
                <a:ea typeface="Nunito" pitchFamily="34" charset="-122"/>
                <a:cs typeface="Nunito" pitchFamily="34" charset="-120"/>
              </a:rPr>
              <a:t>DBSCAN</a:t>
            </a:r>
            <a:endParaRPr lang="en-US" sz="2287" dirty="0"/>
          </a:p>
        </p:txBody>
      </p:sp>
      <p:sp>
        <p:nvSpPr>
          <p:cNvPr id="14" name="Text 11"/>
          <p:cNvSpPr/>
          <p:nvPr/>
        </p:nvSpPr>
        <p:spPr>
          <a:xfrm>
            <a:off x="1245989" y="6763107"/>
            <a:ext cx="5668447"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Density-based clustering</a:t>
            </a:r>
            <a:endParaRPr lang="en-US" sz="1944" dirty="0"/>
          </a:p>
        </p:txBody>
      </p:sp>
      <p:sp>
        <p:nvSpPr>
          <p:cNvPr id="15" name="Shape 12"/>
          <p:cNvSpPr/>
          <p:nvPr/>
        </p:nvSpPr>
        <p:spPr>
          <a:xfrm>
            <a:off x="7438549" y="5974556"/>
            <a:ext cx="6223040" cy="1460897"/>
          </a:xfrm>
          <a:prstGeom prst="roundRect">
            <a:avLst>
              <a:gd name="adj" fmla="val 30420"/>
            </a:avLst>
          </a:prstGeom>
          <a:solidFill>
            <a:srgbClr val="F3F3FF"/>
          </a:solidFill>
          <a:ln w="30480">
            <a:solidFill>
              <a:srgbClr val="00002E"/>
            </a:solidFill>
            <a:prstDash val="solid"/>
          </a:ln>
        </p:spPr>
        <p:txBody>
          <a:bodyPr/>
          <a:lstStyle/>
          <a:p>
            <a:endParaRPr lang="en-US"/>
          </a:p>
        </p:txBody>
      </p:sp>
      <p:sp>
        <p:nvSpPr>
          <p:cNvPr id="16" name="Text 13"/>
          <p:cNvSpPr/>
          <p:nvPr/>
        </p:nvSpPr>
        <p:spPr>
          <a:xfrm>
            <a:off x="7715845" y="6251853"/>
            <a:ext cx="2904530" cy="363141"/>
          </a:xfrm>
          <a:prstGeom prst="rect">
            <a:avLst/>
          </a:prstGeom>
          <a:noFill/>
          <a:ln/>
        </p:spPr>
        <p:txBody>
          <a:bodyPr wrap="none" rtlCol="0" anchor="t"/>
          <a:lstStyle/>
          <a:p>
            <a:pPr marL="0" indent="0">
              <a:lnSpc>
                <a:spcPts val="2859"/>
              </a:lnSpc>
              <a:buNone/>
            </a:pPr>
            <a:r>
              <a:rPr lang="en-US" sz="2287" b="1" dirty="0">
                <a:solidFill>
                  <a:srgbClr val="2D4DF2"/>
                </a:solidFill>
                <a:latin typeface="Nunito" pitchFamily="34" charset="0"/>
                <a:ea typeface="Nunito" pitchFamily="34" charset="-122"/>
                <a:cs typeface="Nunito" pitchFamily="34" charset="-120"/>
              </a:rPr>
              <a:t>PCA &amp; SOM</a:t>
            </a:r>
            <a:endParaRPr lang="en-US" sz="2287" dirty="0"/>
          </a:p>
        </p:txBody>
      </p:sp>
      <p:sp>
        <p:nvSpPr>
          <p:cNvPr id="17" name="Text 14"/>
          <p:cNvSpPr/>
          <p:nvPr/>
        </p:nvSpPr>
        <p:spPr>
          <a:xfrm>
            <a:off x="7715845" y="6763107"/>
            <a:ext cx="5668447"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Dimensionality reduction and visualization</a:t>
            </a:r>
            <a:endParaRPr lang="en-US" sz="1944" dirty="0"/>
          </a:p>
        </p:txBody>
      </p:sp>
      <p:pic>
        <p:nvPicPr>
          <p:cNvPr id="19" name="Picture 18">
            <a:extLst>
              <a:ext uri="{FF2B5EF4-FFF2-40B4-BE49-F238E27FC236}">
                <a16:creationId xmlns:a16="http://schemas.microsoft.com/office/drawing/2014/main" id="{9D425363-04F9-1D28-A8BB-70494DF747D5}"/>
              </a:ext>
            </a:extLst>
          </p:cNvPr>
          <p:cNvPicPr>
            <a:picLocks noChangeAspect="1"/>
          </p:cNvPicPr>
          <p:nvPr/>
        </p:nvPicPr>
        <p:blipFill>
          <a:blip r:embed="rId4"/>
          <a:stretch>
            <a:fillRect/>
          </a:stretch>
        </p:blipFill>
        <p:spPr>
          <a:xfrm>
            <a:off x="863600" y="1803400"/>
            <a:ext cx="12903081" cy="5943600"/>
          </a:xfrm>
          <a:prstGeom prst="rect">
            <a:avLst/>
          </a:prstGeom>
        </p:spPr>
      </p:pic>
    </p:spTree>
    <p:extLst>
      <p:ext uri="{BB962C8B-B14F-4D97-AF65-F5344CB8AC3E}">
        <p14:creationId xmlns:p14="http://schemas.microsoft.com/office/powerpoint/2010/main" val="2955230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968693" y="794147"/>
            <a:ext cx="9651682" cy="726043"/>
          </a:xfrm>
          <a:prstGeom prst="rect">
            <a:avLst/>
          </a:prstGeom>
          <a:noFill/>
          <a:ln/>
        </p:spPr>
        <p:txBody>
          <a:bodyPr wrap="none" rtlCol="0" anchor="t"/>
          <a:lstStyle/>
          <a:p>
            <a:pPr marL="0" indent="0">
              <a:lnSpc>
                <a:spcPts val="5718"/>
              </a:lnSpc>
              <a:buNone/>
            </a:pPr>
            <a:r>
              <a:rPr lang="en-US" sz="4574" b="1" dirty="0">
                <a:solidFill>
                  <a:srgbClr val="00002E"/>
                </a:solidFill>
                <a:latin typeface="Nunito" pitchFamily="34" charset="0"/>
                <a:ea typeface="Nunito" pitchFamily="34" charset="-122"/>
                <a:cs typeface="Nunito" pitchFamily="34" charset="-120"/>
              </a:rPr>
              <a:t>Clustering Analysis using DBSCAN </a:t>
            </a:r>
            <a:endParaRPr lang="en-US" sz="4574" dirty="0"/>
          </a:p>
        </p:txBody>
      </p:sp>
      <p:sp>
        <p:nvSpPr>
          <p:cNvPr id="5" name="Text 2"/>
          <p:cNvSpPr/>
          <p:nvPr/>
        </p:nvSpPr>
        <p:spPr>
          <a:xfrm>
            <a:off x="968693" y="2013942"/>
            <a:ext cx="12692896" cy="1975247"/>
          </a:xfrm>
          <a:prstGeom prst="rect">
            <a:avLst/>
          </a:prstGeom>
          <a:noFill/>
          <a:ln/>
        </p:spPr>
        <p:txBody>
          <a:bodyPr wrap="squar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Multiple clustering methods were applied to the dataset: K-means, Hierarchical Clustering, DBSCAN, Principal Component Analysis (PCA), and Self-Organizing Maps (SOM). Each method offered unique insights into grouping countries based on mental health metrics. K-means partitioned the data into clusters with the nearest mean, while DBSCAN identified clusters based on density. PCA reduced dimensionality for better visualization, and SOM provided a way to visualize high-dimensional data.</a:t>
            </a:r>
            <a:endParaRPr lang="en-US" sz="1944" dirty="0"/>
          </a:p>
        </p:txBody>
      </p:sp>
      <p:sp>
        <p:nvSpPr>
          <p:cNvPr id="6" name="Shape 3"/>
          <p:cNvSpPr/>
          <p:nvPr/>
        </p:nvSpPr>
        <p:spPr>
          <a:xfrm>
            <a:off x="968693" y="4266843"/>
            <a:ext cx="6223040" cy="1460897"/>
          </a:xfrm>
          <a:prstGeom prst="roundRect">
            <a:avLst>
              <a:gd name="adj" fmla="val 30420"/>
            </a:avLst>
          </a:prstGeom>
          <a:solidFill>
            <a:srgbClr val="F3F3FF"/>
          </a:solidFill>
          <a:ln w="30480">
            <a:solidFill>
              <a:srgbClr val="00002E"/>
            </a:solidFill>
            <a:prstDash val="solid"/>
          </a:ln>
        </p:spPr>
        <p:txBody>
          <a:bodyPr/>
          <a:lstStyle/>
          <a:p>
            <a:endParaRPr lang="en-US"/>
          </a:p>
        </p:txBody>
      </p:sp>
      <p:sp>
        <p:nvSpPr>
          <p:cNvPr id="7" name="Text 4"/>
          <p:cNvSpPr/>
          <p:nvPr/>
        </p:nvSpPr>
        <p:spPr>
          <a:xfrm>
            <a:off x="1245989" y="4544139"/>
            <a:ext cx="2904530" cy="363141"/>
          </a:xfrm>
          <a:prstGeom prst="rect">
            <a:avLst/>
          </a:prstGeom>
          <a:noFill/>
          <a:ln/>
        </p:spPr>
        <p:txBody>
          <a:bodyPr wrap="none" rtlCol="0" anchor="t"/>
          <a:lstStyle/>
          <a:p>
            <a:pPr marL="0" indent="0">
              <a:lnSpc>
                <a:spcPts val="2859"/>
              </a:lnSpc>
              <a:buNone/>
            </a:pPr>
            <a:r>
              <a:rPr lang="en-US" sz="2287" b="1" dirty="0">
                <a:solidFill>
                  <a:srgbClr val="2D4DF2"/>
                </a:solidFill>
                <a:latin typeface="Nunito" pitchFamily="34" charset="0"/>
                <a:ea typeface="Nunito" pitchFamily="34" charset="-122"/>
                <a:cs typeface="Nunito" pitchFamily="34" charset="-120"/>
              </a:rPr>
              <a:t>K-means</a:t>
            </a:r>
            <a:endParaRPr lang="en-US" sz="2287" dirty="0"/>
          </a:p>
        </p:txBody>
      </p:sp>
      <p:sp>
        <p:nvSpPr>
          <p:cNvPr id="8" name="Text 5"/>
          <p:cNvSpPr/>
          <p:nvPr/>
        </p:nvSpPr>
        <p:spPr>
          <a:xfrm>
            <a:off x="1245989" y="5055394"/>
            <a:ext cx="5668447"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Partition data into k clusters</a:t>
            </a:r>
            <a:endParaRPr lang="en-US" sz="1944" dirty="0"/>
          </a:p>
        </p:txBody>
      </p:sp>
      <p:sp>
        <p:nvSpPr>
          <p:cNvPr id="9" name="Shape 6"/>
          <p:cNvSpPr/>
          <p:nvPr/>
        </p:nvSpPr>
        <p:spPr>
          <a:xfrm>
            <a:off x="7438549" y="4266843"/>
            <a:ext cx="6223040" cy="1460897"/>
          </a:xfrm>
          <a:prstGeom prst="roundRect">
            <a:avLst>
              <a:gd name="adj" fmla="val 30420"/>
            </a:avLst>
          </a:prstGeom>
          <a:solidFill>
            <a:srgbClr val="F3F3FF"/>
          </a:solidFill>
          <a:ln w="30480">
            <a:solidFill>
              <a:srgbClr val="00002E"/>
            </a:solidFill>
            <a:prstDash val="solid"/>
          </a:ln>
        </p:spPr>
        <p:txBody>
          <a:bodyPr/>
          <a:lstStyle/>
          <a:p>
            <a:endParaRPr lang="en-US"/>
          </a:p>
        </p:txBody>
      </p:sp>
      <p:sp>
        <p:nvSpPr>
          <p:cNvPr id="10" name="Text 7"/>
          <p:cNvSpPr/>
          <p:nvPr/>
        </p:nvSpPr>
        <p:spPr>
          <a:xfrm>
            <a:off x="7715845" y="4544139"/>
            <a:ext cx="2904530" cy="363141"/>
          </a:xfrm>
          <a:prstGeom prst="rect">
            <a:avLst/>
          </a:prstGeom>
          <a:noFill/>
          <a:ln/>
        </p:spPr>
        <p:txBody>
          <a:bodyPr wrap="none" rtlCol="0" anchor="t"/>
          <a:lstStyle/>
          <a:p>
            <a:pPr marL="0" indent="0">
              <a:lnSpc>
                <a:spcPts val="2859"/>
              </a:lnSpc>
              <a:buNone/>
            </a:pPr>
            <a:r>
              <a:rPr lang="en-US" sz="2287" b="1" dirty="0">
                <a:solidFill>
                  <a:srgbClr val="015F98"/>
                </a:solidFill>
                <a:latin typeface="Nunito" pitchFamily="34" charset="0"/>
                <a:ea typeface="Nunito" pitchFamily="34" charset="-122"/>
                <a:cs typeface="Nunito" pitchFamily="34" charset="-120"/>
              </a:rPr>
              <a:t>Hierarchical</a:t>
            </a:r>
            <a:endParaRPr lang="en-US" sz="2287" dirty="0"/>
          </a:p>
        </p:txBody>
      </p:sp>
      <p:sp>
        <p:nvSpPr>
          <p:cNvPr id="11" name="Text 8"/>
          <p:cNvSpPr/>
          <p:nvPr/>
        </p:nvSpPr>
        <p:spPr>
          <a:xfrm>
            <a:off x="7715845" y="5055394"/>
            <a:ext cx="5668447"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Create a tree of clusters</a:t>
            </a:r>
            <a:endParaRPr lang="en-US" sz="1944" dirty="0"/>
          </a:p>
        </p:txBody>
      </p:sp>
      <p:sp>
        <p:nvSpPr>
          <p:cNvPr id="12" name="Shape 9"/>
          <p:cNvSpPr/>
          <p:nvPr/>
        </p:nvSpPr>
        <p:spPr>
          <a:xfrm>
            <a:off x="968693" y="5974556"/>
            <a:ext cx="6223040" cy="1460897"/>
          </a:xfrm>
          <a:prstGeom prst="roundRect">
            <a:avLst>
              <a:gd name="adj" fmla="val 30420"/>
            </a:avLst>
          </a:prstGeom>
          <a:solidFill>
            <a:srgbClr val="F3F3FF"/>
          </a:solidFill>
          <a:ln w="30480">
            <a:solidFill>
              <a:srgbClr val="00002E"/>
            </a:solidFill>
            <a:prstDash val="solid"/>
          </a:ln>
        </p:spPr>
        <p:txBody>
          <a:bodyPr/>
          <a:lstStyle/>
          <a:p>
            <a:endParaRPr lang="en-US"/>
          </a:p>
        </p:txBody>
      </p:sp>
      <p:sp>
        <p:nvSpPr>
          <p:cNvPr id="13" name="Text 10"/>
          <p:cNvSpPr/>
          <p:nvPr/>
        </p:nvSpPr>
        <p:spPr>
          <a:xfrm>
            <a:off x="1245989" y="6251853"/>
            <a:ext cx="2904530" cy="363141"/>
          </a:xfrm>
          <a:prstGeom prst="rect">
            <a:avLst/>
          </a:prstGeom>
          <a:noFill/>
          <a:ln/>
        </p:spPr>
        <p:txBody>
          <a:bodyPr wrap="none" rtlCol="0" anchor="t"/>
          <a:lstStyle/>
          <a:p>
            <a:pPr marL="0" indent="0">
              <a:lnSpc>
                <a:spcPts val="2859"/>
              </a:lnSpc>
              <a:buNone/>
            </a:pPr>
            <a:r>
              <a:rPr lang="en-US" sz="2287" b="1" dirty="0">
                <a:solidFill>
                  <a:srgbClr val="AD1F96"/>
                </a:solidFill>
                <a:latin typeface="Nunito" pitchFamily="34" charset="0"/>
                <a:ea typeface="Nunito" pitchFamily="34" charset="-122"/>
                <a:cs typeface="Nunito" pitchFamily="34" charset="-120"/>
              </a:rPr>
              <a:t>DBSCAN</a:t>
            </a:r>
            <a:endParaRPr lang="en-US" sz="2287" dirty="0"/>
          </a:p>
        </p:txBody>
      </p:sp>
      <p:sp>
        <p:nvSpPr>
          <p:cNvPr id="14" name="Text 11"/>
          <p:cNvSpPr/>
          <p:nvPr/>
        </p:nvSpPr>
        <p:spPr>
          <a:xfrm>
            <a:off x="1245989" y="6763107"/>
            <a:ext cx="5668447"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Density-based clustering</a:t>
            </a:r>
            <a:endParaRPr lang="en-US" sz="1944" dirty="0"/>
          </a:p>
        </p:txBody>
      </p:sp>
      <p:sp>
        <p:nvSpPr>
          <p:cNvPr id="15" name="Shape 12"/>
          <p:cNvSpPr/>
          <p:nvPr/>
        </p:nvSpPr>
        <p:spPr>
          <a:xfrm>
            <a:off x="7438549" y="5974556"/>
            <a:ext cx="6223040" cy="1460897"/>
          </a:xfrm>
          <a:prstGeom prst="roundRect">
            <a:avLst>
              <a:gd name="adj" fmla="val 30420"/>
            </a:avLst>
          </a:prstGeom>
          <a:solidFill>
            <a:srgbClr val="F3F3FF"/>
          </a:solidFill>
          <a:ln w="30480">
            <a:solidFill>
              <a:srgbClr val="00002E"/>
            </a:solidFill>
            <a:prstDash val="solid"/>
          </a:ln>
        </p:spPr>
        <p:txBody>
          <a:bodyPr/>
          <a:lstStyle/>
          <a:p>
            <a:endParaRPr lang="en-US"/>
          </a:p>
        </p:txBody>
      </p:sp>
      <p:sp>
        <p:nvSpPr>
          <p:cNvPr id="16" name="Text 13"/>
          <p:cNvSpPr/>
          <p:nvPr/>
        </p:nvSpPr>
        <p:spPr>
          <a:xfrm>
            <a:off x="7715845" y="6251853"/>
            <a:ext cx="2904530" cy="363141"/>
          </a:xfrm>
          <a:prstGeom prst="rect">
            <a:avLst/>
          </a:prstGeom>
          <a:noFill/>
          <a:ln/>
        </p:spPr>
        <p:txBody>
          <a:bodyPr wrap="none" rtlCol="0" anchor="t"/>
          <a:lstStyle/>
          <a:p>
            <a:pPr marL="0" indent="0">
              <a:lnSpc>
                <a:spcPts val="2859"/>
              </a:lnSpc>
              <a:buNone/>
            </a:pPr>
            <a:r>
              <a:rPr lang="en-US" sz="2287" b="1" dirty="0">
                <a:solidFill>
                  <a:srgbClr val="2D4DF2"/>
                </a:solidFill>
                <a:latin typeface="Nunito" pitchFamily="34" charset="0"/>
                <a:ea typeface="Nunito" pitchFamily="34" charset="-122"/>
                <a:cs typeface="Nunito" pitchFamily="34" charset="-120"/>
              </a:rPr>
              <a:t>PCA &amp; SOM</a:t>
            </a:r>
            <a:endParaRPr lang="en-US" sz="2287" dirty="0"/>
          </a:p>
        </p:txBody>
      </p:sp>
      <p:sp>
        <p:nvSpPr>
          <p:cNvPr id="17" name="Text 14"/>
          <p:cNvSpPr/>
          <p:nvPr/>
        </p:nvSpPr>
        <p:spPr>
          <a:xfrm>
            <a:off x="7715845" y="6763107"/>
            <a:ext cx="5668447"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Dimensionality reduction and visualization</a:t>
            </a:r>
            <a:endParaRPr lang="en-US" sz="1944" dirty="0"/>
          </a:p>
        </p:txBody>
      </p:sp>
      <p:pic>
        <p:nvPicPr>
          <p:cNvPr id="23" name="Picture 22">
            <a:extLst>
              <a:ext uri="{FF2B5EF4-FFF2-40B4-BE49-F238E27FC236}">
                <a16:creationId xmlns:a16="http://schemas.microsoft.com/office/drawing/2014/main" id="{C0A7C7C9-7DF0-BA04-027F-18EFF72D522F}"/>
              </a:ext>
            </a:extLst>
          </p:cNvPr>
          <p:cNvPicPr>
            <a:picLocks noChangeAspect="1"/>
          </p:cNvPicPr>
          <p:nvPr/>
        </p:nvPicPr>
        <p:blipFill>
          <a:blip r:embed="rId4"/>
          <a:stretch>
            <a:fillRect/>
          </a:stretch>
        </p:blipFill>
        <p:spPr>
          <a:xfrm>
            <a:off x="757988" y="1821579"/>
            <a:ext cx="13018169" cy="5931570"/>
          </a:xfrm>
          <a:prstGeom prst="rect">
            <a:avLst/>
          </a:prstGeom>
        </p:spPr>
      </p:pic>
    </p:spTree>
    <p:extLst>
      <p:ext uri="{BB962C8B-B14F-4D97-AF65-F5344CB8AC3E}">
        <p14:creationId xmlns:p14="http://schemas.microsoft.com/office/powerpoint/2010/main" val="1267313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sp>
        <p:nvSpPr>
          <p:cNvPr id="4" name="Text 1"/>
          <p:cNvSpPr/>
          <p:nvPr/>
        </p:nvSpPr>
        <p:spPr>
          <a:xfrm>
            <a:off x="968693" y="794147"/>
            <a:ext cx="9651682" cy="726043"/>
          </a:xfrm>
          <a:prstGeom prst="rect">
            <a:avLst/>
          </a:prstGeom>
          <a:noFill/>
          <a:ln/>
        </p:spPr>
        <p:txBody>
          <a:bodyPr wrap="none" rtlCol="0" anchor="t"/>
          <a:lstStyle/>
          <a:p>
            <a:pPr marL="0" indent="0">
              <a:lnSpc>
                <a:spcPts val="5718"/>
              </a:lnSpc>
              <a:buNone/>
            </a:pPr>
            <a:r>
              <a:rPr lang="en-US" sz="4574" b="1" dirty="0">
                <a:solidFill>
                  <a:srgbClr val="00002E"/>
                </a:solidFill>
                <a:latin typeface="Nunito" pitchFamily="34" charset="0"/>
                <a:ea typeface="Nunito" pitchFamily="34" charset="-122"/>
                <a:cs typeface="Nunito" pitchFamily="34" charset="-120"/>
              </a:rPr>
              <a:t>Clustering Analysis using PCA </a:t>
            </a:r>
            <a:endParaRPr lang="en-US" sz="4574" dirty="0"/>
          </a:p>
        </p:txBody>
      </p:sp>
      <p:sp>
        <p:nvSpPr>
          <p:cNvPr id="5" name="Text 2"/>
          <p:cNvSpPr/>
          <p:nvPr/>
        </p:nvSpPr>
        <p:spPr>
          <a:xfrm>
            <a:off x="968693" y="2013942"/>
            <a:ext cx="12692896" cy="1975247"/>
          </a:xfrm>
          <a:prstGeom prst="rect">
            <a:avLst/>
          </a:prstGeom>
          <a:noFill/>
          <a:ln/>
        </p:spPr>
        <p:txBody>
          <a:bodyPr wrap="squar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Multiple clustering methods were applied to the dataset: K-means, Hierarchical Clustering, DBSCAN, Principal Component Analysis (PCA), and Self-Organizing Maps (SOM). Each method offered unique insights into grouping countries based on mental health metrics. K-means partitioned the data into clusters with the nearest mean, while DBSCAN identified clusters based on density. PCA reduced dimensionality for better visualization, and SOM provided a way to visualize high-dimensional data.</a:t>
            </a:r>
            <a:endParaRPr lang="en-US" sz="1944" dirty="0"/>
          </a:p>
        </p:txBody>
      </p:sp>
      <p:sp>
        <p:nvSpPr>
          <p:cNvPr id="6" name="Shape 3"/>
          <p:cNvSpPr/>
          <p:nvPr/>
        </p:nvSpPr>
        <p:spPr>
          <a:xfrm>
            <a:off x="968693" y="4266843"/>
            <a:ext cx="6223040" cy="1460897"/>
          </a:xfrm>
          <a:prstGeom prst="roundRect">
            <a:avLst>
              <a:gd name="adj" fmla="val 30420"/>
            </a:avLst>
          </a:prstGeom>
          <a:solidFill>
            <a:srgbClr val="F3F3FF"/>
          </a:solidFill>
          <a:ln w="30480">
            <a:solidFill>
              <a:srgbClr val="00002E"/>
            </a:solidFill>
            <a:prstDash val="solid"/>
          </a:ln>
        </p:spPr>
        <p:txBody>
          <a:bodyPr/>
          <a:lstStyle/>
          <a:p>
            <a:endParaRPr lang="en-US"/>
          </a:p>
        </p:txBody>
      </p:sp>
      <p:sp>
        <p:nvSpPr>
          <p:cNvPr id="7" name="Text 4"/>
          <p:cNvSpPr/>
          <p:nvPr/>
        </p:nvSpPr>
        <p:spPr>
          <a:xfrm>
            <a:off x="1245989" y="4544139"/>
            <a:ext cx="2904530" cy="363141"/>
          </a:xfrm>
          <a:prstGeom prst="rect">
            <a:avLst/>
          </a:prstGeom>
          <a:noFill/>
          <a:ln/>
        </p:spPr>
        <p:txBody>
          <a:bodyPr wrap="none" rtlCol="0" anchor="t"/>
          <a:lstStyle/>
          <a:p>
            <a:pPr marL="0" indent="0">
              <a:lnSpc>
                <a:spcPts val="2859"/>
              </a:lnSpc>
              <a:buNone/>
            </a:pPr>
            <a:r>
              <a:rPr lang="en-US" sz="2287" b="1" dirty="0">
                <a:solidFill>
                  <a:srgbClr val="2D4DF2"/>
                </a:solidFill>
                <a:latin typeface="Nunito" pitchFamily="34" charset="0"/>
                <a:ea typeface="Nunito" pitchFamily="34" charset="-122"/>
                <a:cs typeface="Nunito" pitchFamily="34" charset="-120"/>
              </a:rPr>
              <a:t>K-means</a:t>
            </a:r>
            <a:endParaRPr lang="en-US" sz="2287" dirty="0"/>
          </a:p>
        </p:txBody>
      </p:sp>
      <p:sp>
        <p:nvSpPr>
          <p:cNvPr id="8" name="Text 5"/>
          <p:cNvSpPr/>
          <p:nvPr/>
        </p:nvSpPr>
        <p:spPr>
          <a:xfrm>
            <a:off x="1245989" y="5055394"/>
            <a:ext cx="5668447"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Partition data into k clusters</a:t>
            </a:r>
            <a:endParaRPr lang="en-US" sz="1944" dirty="0"/>
          </a:p>
        </p:txBody>
      </p:sp>
      <p:sp>
        <p:nvSpPr>
          <p:cNvPr id="9" name="Shape 6"/>
          <p:cNvSpPr/>
          <p:nvPr/>
        </p:nvSpPr>
        <p:spPr>
          <a:xfrm>
            <a:off x="7438549" y="4266843"/>
            <a:ext cx="6223040" cy="1460897"/>
          </a:xfrm>
          <a:prstGeom prst="roundRect">
            <a:avLst>
              <a:gd name="adj" fmla="val 30420"/>
            </a:avLst>
          </a:prstGeom>
          <a:solidFill>
            <a:srgbClr val="F3F3FF"/>
          </a:solidFill>
          <a:ln w="30480">
            <a:solidFill>
              <a:srgbClr val="00002E"/>
            </a:solidFill>
            <a:prstDash val="solid"/>
          </a:ln>
        </p:spPr>
        <p:txBody>
          <a:bodyPr/>
          <a:lstStyle/>
          <a:p>
            <a:endParaRPr lang="en-US"/>
          </a:p>
        </p:txBody>
      </p:sp>
      <p:sp>
        <p:nvSpPr>
          <p:cNvPr id="10" name="Text 7"/>
          <p:cNvSpPr/>
          <p:nvPr/>
        </p:nvSpPr>
        <p:spPr>
          <a:xfrm>
            <a:off x="7715845" y="4544139"/>
            <a:ext cx="2904530" cy="363141"/>
          </a:xfrm>
          <a:prstGeom prst="rect">
            <a:avLst/>
          </a:prstGeom>
          <a:noFill/>
          <a:ln/>
        </p:spPr>
        <p:txBody>
          <a:bodyPr wrap="none" rtlCol="0" anchor="t"/>
          <a:lstStyle/>
          <a:p>
            <a:pPr marL="0" indent="0">
              <a:lnSpc>
                <a:spcPts val="2859"/>
              </a:lnSpc>
              <a:buNone/>
            </a:pPr>
            <a:r>
              <a:rPr lang="en-US" sz="2287" b="1" dirty="0">
                <a:solidFill>
                  <a:srgbClr val="015F98"/>
                </a:solidFill>
                <a:latin typeface="Nunito" pitchFamily="34" charset="0"/>
                <a:ea typeface="Nunito" pitchFamily="34" charset="-122"/>
                <a:cs typeface="Nunito" pitchFamily="34" charset="-120"/>
              </a:rPr>
              <a:t>Hierarchical</a:t>
            </a:r>
            <a:endParaRPr lang="en-US" sz="2287" dirty="0"/>
          </a:p>
        </p:txBody>
      </p:sp>
      <p:sp>
        <p:nvSpPr>
          <p:cNvPr id="11" name="Text 8"/>
          <p:cNvSpPr/>
          <p:nvPr/>
        </p:nvSpPr>
        <p:spPr>
          <a:xfrm>
            <a:off x="7715845" y="5055394"/>
            <a:ext cx="5668447"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Create a tree of clusters</a:t>
            </a:r>
            <a:endParaRPr lang="en-US" sz="1944" dirty="0"/>
          </a:p>
        </p:txBody>
      </p:sp>
      <p:sp>
        <p:nvSpPr>
          <p:cNvPr id="12" name="Shape 9"/>
          <p:cNvSpPr/>
          <p:nvPr/>
        </p:nvSpPr>
        <p:spPr>
          <a:xfrm>
            <a:off x="968693" y="5974556"/>
            <a:ext cx="6223040" cy="1460897"/>
          </a:xfrm>
          <a:prstGeom prst="roundRect">
            <a:avLst>
              <a:gd name="adj" fmla="val 30420"/>
            </a:avLst>
          </a:prstGeom>
          <a:solidFill>
            <a:srgbClr val="F3F3FF"/>
          </a:solidFill>
          <a:ln w="30480">
            <a:solidFill>
              <a:srgbClr val="00002E"/>
            </a:solidFill>
            <a:prstDash val="solid"/>
          </a:ln>
        </p:spPr>
        <p:txBody>
          <a:bodyPr/>
          <a:lstStyle/>
          <a:p>
            <a:endParaRPr lang="en-US"/>
          </a:p>
        </p:txBody>
      </p:sp>
      <p:sp>
        <p:nvSpPr>
          <p:cNvPr id="13" name="Text 10"/>
          <p:cNvSpPr/>
          <p:nvPr/>
        </p:nvSpPr>
        <p:spPr>
          <a:xfrm>
            <a:off x="1245989" y="6251853"/>
            <a:ext cx="2904530" cy="363141"/>
          </a:xfrm>
          <a:prstGeom prst="rect">
            <a:avLst/>
          </a:prstGeom>
          <a:noFill/>
          <a:ln/>
        </p:spPr>
        <p:txBody>
          <a:bodyPr wrap="none" rtlCol="0" anchor="t"/>
          <a:lstStyle/>
          <a:p>
            <a:pPr marL="0" indent="0">
              <a:lnSpc>
                <a:spcPts val="2859"/>
              </a:lnSpc>
              <a:buNone/>
            </a:pPr>
            <a:r>
              <a:rPr lang="en-US" sz="2287" b="1" dirty="0">
                <a:solidFill>
                  <a:srgbClr val="AD1F96"/>
                </a:solidFill>
                <a:latin typeface="Nunito" pitchFamily="34" charset="0"/>
                <a:ea typeface="Nunito" pitchFamily="34" charset="-122"/>
                <a:cs typeface="Nunito" pitchFamily="34" charset="-120"/>
              </a:rPr>
              <a:t>DBSCAN</a:t>
            </a:r>
            <a:endParaRPr lang="en-US" sz="2287" dirty="0"/>
          </a:p>
        </p:txBody>
      </p:sp>
      <p:sp>
        <p:nvSpPr>
          <p:cNvPr id="14" name="Text 11"/>
          <p:cNvSpPr/>
          <p:nvPr/>
        </p:nvSpPr>
        <p:spPr>
          <a:xfrm>
            <a:off x="1245989" y="6763107"/>
            <a:ext cx="5668447"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Density-based clustering</a:t>
            </a:r>
            <a:endParaRPr lang="en-US" sz="1944" dirty="0"/>
          </a:p>
        </p:txBody>
      </p:sp>
      <p:sp>
        <p:nvSpPr>
          <p:cNvPr id="15" name="Shape 12"/>
          <p:cNvSpPr/>
          <p:nvPr/>
        </p:nvSpPr>
        <p:spPr>
          <a:xfrm>
            <a:off x="7438549" y="5974556"/>
            <a:ext cx="6223040" cy="1460897"/>
          </a:xfrm>
          <a:prstGeom prst="roundRect">
            <a:avLst>
              <a:gd name="adj" fmla="val 30420"/>
            </a:avLst>
          </a:prstGeom>
          <a:solidFill>
            <a:srgbClr val="F3F3FF"/>
          </a:solidFill>
          <a:ln w="30480">
            <a:solidFill>
              <a:srgbClr val="00002E"/>
            </a:solidFill>
            <a:prstDash val="solid"/>
          </a:ln>
        </p:spPr>
        <p:txBody>
          <a:bodyPr/>
          <a:lstStyle/>
          <a:p>
            <a:endParaRPr lang="en-US"/>
          </a:p>
        </p:txBody>
      </p:sp>
      <p:sp>
        <p:nvSpPr>
          <p:cNvPr id="16" name="Text 13"/>
          <p:cNvSpPr/>
          <p:nvPr/>
        </p:nvSpPr>
        <p:spPr>
          <a:xfrm>
            <a:off x="7715845" y="6251853"/>
            <a:ext cx="2904530" cy="363141"/>
          </a:xfrm>
          <a:prstGeom prst="rect">
            <a:avLst/>
          </a:prstGeom>
          <a:noFill/>
          <a:ln/>
        </p:spPr>
        <p:txBody>
          <a:bodyPr wrap="none" rtlCol="0" anchor="t"/>
          <a:lstStyle/>
          <a:p>
            <a:pPr marL="0" indent="0">
              <a:lnSpc>
                <a:spcPts val="2859"/>
              </a:lnSpc>
              <a:buNone/>
            </a:pPr>
            <a:r>
              <a:rPr lang="en-US" sz="2287" b="1" dirty="0">
                <a:solidFill>
                  <a:srgbClr val="2D4DF2"/>
                </a:solidFill>
                <a:latin typeface="Nunito" pitchFamily="34" charset="0"/>
                <a:ea typeface="Nunito" pitchFamily="34" charset="-122"/>
                <a:cs typeface="Nunito" pitchFamily="34" charset="-120"/>
              </a:rPr>
              <a:t>PCA &amp; SOM</a:t>
            </a:r>
            <a:endParaRPr lang="en-US" sz="2287" dirty="0"/>
          </a:p>
        </p:txBody>
      </p:sp>
      <p:sp>
        <p:nvSpPr>
          <p:cNvPr id="17" name="Text 14"/>
          <p:cNvSpPr/>
          <p:nvPr/>
        </p:nvSpPr>
        <p:spPr>
          <a:xfrm>
            <a:off x="7715845" y="6763107"/>
            <a:ext cx="5668447" cy="395049"/>
          </a:xfrm>
          <a:prstGeom prst="rect">
            <a:avLst/>
          </a:prstGeom>
          <a:noFill/>
          <a:ln/>
        </p:spPr>
        <p:txBody>
          <a:bodyPr wrap="non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Dimensionality reduction and visualization</a:t>
            </a:r>
            <a:endParaRPr lang="en-US" sz="1944" dirty="0"/>
          </a:p>
        </p:txBody>
      </p:sp>
      <p:pic>
        <p:nvPicPr>
          <p:cNvPr id="19" name="Picture 18">
            <a:extLst>
              <a:ext uri="{FF2B5EF4-FFF2-40B4-BE49-F238E27FC236}">
                <a16:creationId xmlns:a16="http://schemas.microsoft.com/office/drawing/2014/main" id="{4DB63E2E-68D2-1DB4-8D48-F39555161F0A}"/>
              </a:ext>
            </a:extLst>
          </p:cNvPr>
          <p:cNvPicPr>
            <a:picLocks noChangeAspect="1"/>
          </p:cNvPicPr>
          <p:nvPr/>
        </p:nvPicPr>
        <p:blipFill>
          <a:blip r:embed="rId4"/>
          <a:stretch>
            <a:fillRect/>
          </a:stretch>
        </p:blipFill>
        <p:spPr>
          <a:xfrm>
            <a:off x="518164" y="1804738"/>
            <a:ext cx="13498625" cy="6027820"/>
          </a:xfrm>
          <a:prstGeom prst="rect">
            <a:avLst/>
          </a:prstGeom>
        </p:spPr>
      </p:pic>
    </p:spTree>
    <p:extLst>
      <p:ext uri="{BB962C8B-B14F-4D97-AF65-F5344CB8AC3E}">
        <p14:creationId xmlns:p14="http://schemas.microsoft.com/office/powerpoint/2010/main" val="3524173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697944" y="866418"/>
            <a:ext cx="5978009" cy="586502"/>
          </a:xfrm>
          <a:prstGeom prst="rect">
            <a:avLst/>
          </a:prstGeom>
          <a:noFill/>
          <a:ln/>
        </p:spPr>
        <p:txBody>
          <a:bodyPr wrap="none" rtlCol="0" anchor="t"/>
          <a:lstStyle/>
          <a:p>
            <a:pPr marL="0" indent="0">
              <a:lnSpc>
                <a:spcPts val="4619"/>
              </a:lnSpc>
              <a:buNone/>
            </a:pPr>
            <a:r>
              <a:rPr lang="en-US" sz="3695" b="1" dirty="0">
                <a:solidFill>
                  <a:srgbClr val="00002E"/>
                </a:solidFill>
                <a:latin typeface="Nunito" pitchFamily="34" charset="0"/>
                <a:ea typeface="Nunito" pitchFamily="34" charset="-122"/>
                <a:cs typeface="Nunito" pitchFamily="34" charset="-120"/>
              </a:rPr>
              <a:t>Conclusion and Implications</a:t>
            </a:r>
            <a:endParaRPr lang="en-US" sz="3695" dirty="0"/>
          </a:p>
        </p:txBody>
      </p:sp>
      <p:sp>
        <p:nvSpPr>
          <p:cNvPr id="6" name="Text 2"/>
          <p:cNvSpPr/>
          <p:nvPr/>
        </p:nvSpPr>
        <p:spPr>
          <a:xfrm>
            <a:off x="697944" y="1752005"/>
            <a:ext cx="9576911" cy="1595438"/>
          </a:xfrm>
          <a:prstGeom prst="rect">
            <a:avLst/>
          </a:prstGeom>
          <a:noFill/>
          <a:ln/>
        </p:spPr>
        <p:txBody>
          <a:bodyPr wrap="square" rtlCol="0" anchor="t"/>
          <a:lstStyle/>
          <a:p>
            <a:pPr marL="0" indent="0">
              <a:lnSpc>
                <a:spcPts val="2513"/>
              </a:lnSpc>
              <a:buNone/>
            </a:pPr>
            <a:r>
              <a:rPr lang="en-US" sz="1570" dirty="0">
                <a:solidFill>
                  <a:srgbClr val="00002E"/>
                </a:solidFill>
                <a:latin typeface="PT Sans" pitchFamily="34" charset="0"/>
                <a:ea typeface="PT Sans" pitchFamily="34" charset="-122"/>
                <a:cs typeface="PT Sans" pitchFamily="34" charset="-120"/>
              </a:rPr>
              <a:t>The comprehensive analysis of mental health disorder data provides valuable insights into the prevalence and trends of these disorders. Key findings include the escalating prevalence of depressive disorders and fluctuating patterns of anxiety disorders. The clustering analysis grouped countries based on mental health metrics, offering a clearer understanding of regional differences. These insights are essential for informing evidence-based interventions and policies aimed at improving mental health outcomes globally.</a:t>
            </a:r>
            <a:endParaRPr lang="en-US" sz="1570" dirty="0"/>
          </a:p>
        </p:txBody>
      </p:sp>
      <p:sp>
        <p:nvSpPr>
          <p:cNvPr id="7" name="Shape 3"/>
          <p:cNvSpPr/>
          <p:nvPr/>
        </p:nvSpPr>
        <p:spPr>
          <a:xfrm>
            <a:off x="984647" y="3571756"/>
            <a:ext cx="24884" cy="3791426"/>
          </a:xfrm>
          <a:prstGeom prst="rect">
            <a:avLst/>
          </a:prstGeom>
          <a:solidFill>
            <a:srgbClr val="DFDFEB"/>
          </a:solidFill>
          <a:ln/>
        </p:spPr>
        <p:txBody>
          <a:bodyPr/>
          <a:lstStyle/>
          <a:p>
            <a:endParaRPr lang="en-US"/>
          </a:p>
        </p:txBody>
      </p:sp>
      <p:sp>
        <p:nvSpPr>
          <p:cNvPr id="8" name="Shape 4"/>
          <p:cNvSpPr/>
          <p:nvPr/>
        </p:nvSpPr>
        <p:spPr>
          <a:xfrm>
            <a:off x="1221343" y="4007941"/>
            <a:ext cx="697944" cy="24884"/>
          </a:xfrm>
          <a:prstGeom prst="rect">
            <a:avLst/>
          </a:prstGeom>
          <a:solidFill>
            <a:srgbClr val="2D4DF2"/>
          </a:solidFill>
          <a:ln/>
        </p:spPr>
        <p:txBody>
          <a:bodyPr/>
          <a:lstStyle/>
          <a:p>
            <a:endParaRPr lang="en-US"/>
          </a:p>
        </p:txBody>
      </p:sp>
      <p:sp>
        <p:nvSpPr>
          <p:cNvPr id="9" name="Shape 5"/>
          <p:cNvSpPr/>
          <p:nvPr/>
        </p:nvSpPr>
        <p:spPr>
          <a:xfrm>
            <a:off x="772716" y="3796070"/>
            <a:ext cx="448628" cy="448628"/>
          </a:xfrm>
          <a:prstGeom prst="roundRect">
            <a:avLst>
              <a:gd name="adj" fmla="val 80016"/>
            </a:avLst>
          </a:prstGeom>
          <a:solidFill>
            <a:srgbClr val="F3F3FF"/>
          </a:solidFill>
          <a:ln w="22860">
            <a:solidFill>
              <a:srgbClr val="00002E"/>
            </a:solidFill>
            <a:prstDash val="solid"/>
          </a:ln>
        </p:spPr>
        <p:txBody>
          <a:bodyPr/>
          <a:lstStyle/>
          <a:p>
            <a:endParaRPr lang="en-US"/>
          </a:p>
        </p:txBody>
      </p:sp>
      <p:sp>
        <p:nvSpPr>
          <p:cNvPr id="10" name="Text 6"/>
          <p:cNvSpPr/>
          <p:nvPr/>
        </p:nvSpPr>
        <p:spPr>
          <a:xfrm>
            <a:off x="912495" y="3879533"/>
            <a:ext cx="168950" cy="281583"/>
          </a:xfrm>
          <a:prstGeom prst="rect">
            <a:avLst/>
          </a:prstGeom>
          <a:noFill/>
          <a:ln/>
        </p:spPr>
        <p:txBody>
          <a:bodyPr wrap="none" rtlCol="0" anchor="t"/>
          <a:lstStyle/>
          <a:p>
            <a:pPr marL="0" indent="0" algn="ctr">
              <a:lnSpc>
                <a:spcPts val="2217"/>
              </a:lnSpc>
              <a:buNone/>
            </a:pPr>
            <a:r>
              <a:rPr lang="en-US" sz="2217" b="1" dirty="0">
                <a:solidFill>
                  <a:srgbClr val="2D4DF2"/>
                </a:solidFill>
                <a:latin typeface="Nunito" pitchFamily="34" charset="0"/>
                <a:ea typeface="Nunito" pitchFamily="34" charset="-122"/>
                <a:cs typeface="Nunito" pitchFamily="34" charset="-120"/>
              </a:rPr>
              <a:t>1</a:t>
            </a:r>
            <a:endParaRPr lang="en-US" sz="2217" dirty="0"/>
          </a:p>
        </p:txBody>
      </p:sp>
      <p:sp>
        <p:nvSpPr>
          <p:cNvPr id="11" name="Text 7"/>
          <p:cNvSpPr/>
          <p:nvPr/>
        </p:nvSpPr>
        <p:spPr>
          <a:xfrm>
            <a:off x="2093833" y="3771186"/>
            <a:ext cx="2346127" cy="293251"/>
          </a:xfrm>
          <a:prstGeom prst="rect">
            <a:avLst/>
          </a:prstGeom>
          <a:noFill/>
          <a:ln/>
        </p:spPr>
        <p:txBody>
          <a:bodyPr wrap="none" rtlCol="0" anchor="t"/>
          <a:lstStyle/>
          <a:p>
            <a:pPr marL="0" indent="0" algn="l">
              <a:lnSpc>
                <a:spcPts val="2309"/>
              </a:lnSpc>
              <a:buNone/>
            </a:pPr>
            <a:r>
              <a:rPr lang="en-US" sz="1847" b="1" dirty="0">
                <a:solidFill>
                  <a:srgbClr val="2D4DF2"/>
                </a:solidFill>
                <a:latin typeface="Nunito" pitchFamily="34" charset="0"/>
                <a:ea typeface="Nunito" pitchFamily="34" charset="-122"/>
                <a:cs typeface="Nunito" pitchFamily="34" charset="-120"/>
              </a:rPr>
              <a:t>Data Analysis</a:t>
            </a:r>
            <a:endParaRPr lang="en-US" sz="1847" dirty="0"/>
          </a:p>
        </p:txBody>
      </p:sp>
      <p:sp>
        <p:nvSpPr>
          <p:cNvPr id="12" name="Text 8"/>
          <p:cNvSpPr/>
          <p:nvPr/>
        </p:nvSpPr>
        <p:spPr>
          <a:xfrm>
            <a:off x="2093833" y="4184094"/>
            <a:ext cx="8181023" cy="319088"/>
          </a:xfrm>
          <a:prstGeom prst="rect">
            <a:avLst/>
          </a:prstGeom>
          <a:noFill/>
          <a:ln/>
        </p:spPr>
        <p:txBody>
          <a:bodyPr wrap="none" rtlCol="0" anchor="t"/>
          <a:lstStyle/>
          <a:p>
            <a:pPr marL="0" indent="0" algn="l">
              <a:lnSpc>
                <a:spcPts val="2513"/>
              </a:lnSpc>
              <a:buNone/>
            </a:pPr>
            <a:r>
              <a:rPr lang="en-US" sz="1570" dirty="0">
                <a:solidFill>
                  <a:srgbClr val="00002E"/>
                </a:solidFill>
                <a:latin typeface="PT Sans" pitchFamily="34" charset="0"/>
                <a:ea typeface="PT Sans" pitchFamily="34" charset="-122"/>
                <a:cs typeface="PT Sans" pitchFamily="34" charset="-120"/>
              </a:rPr>
              <a:t>Comprehensive exploration of mental health trends</a:t>
            </a:r>
            <a:endParaRPr lang="en-US" sz="1570" dirty="0"/>
          </a:p>
        </p:txBody>
      </p:sp>
      <p:sp>
        <p:nvSpPr>
          <p:cNvPr id="13" name="Shape 9"/>
          <p:cNvSpPr/>
          <p:nvPr/>
        </p:nvSpPr>
        <p:spPr>
          <a:xfrm>
            <a:off x="1221343" y="5338227"/>
            <a:ext cx="697944" cy="24884"/>
          </a:xfrm>
          <a:prstGeom prst="rect">
            <a:avLst/>
          </a:prstGeom>
          <a:solidFill>
            <a:srgbClr val="015F98"/>
          </a:solidFill>
          <a:ln/>
        </p:spPr>
        <p:txBody>
          <a:bodyPr/>
          <a:lstStyle/>
          <a:p>
            <a:endParaRPr lang="en-US"/>
          </a:p>
        </p:txBody>
      </p:sp>
      <p:sp>
        <p:nvSpPr>
          <p:cNvPr id="14" name="Shape 10"/>
          <p:cNvSpPr/>
          <p:nvPr/>
        </p:nvSpPr>
        <p:spPr>
          <a:xfrm>
            <a:off x="772716" y="5126355"/>
            <a:ext cx="448628" cy="448628"/>
          </a:xfrm>
          <a:prstGeom prst="roundRect">
            <a:avLst>
              <a:gd name="adj" fmla="val 80016"/>
            </a:avLst>
          </a:prstGeom>
          <a:solidFill>
            <a:srgbClr val="F3F3FF"/>
          </a:solidFill>
          <a:ln w="22860">
            <a:solidFill>
              <a:srgbClr val="00002E"/>
            </a:solidFill>
            <a:prstDash val="solid"/>
          </a:ln>
        </p:spPr>
        <p:txBody>
          <a:bodyPr/>
          <a:lstStyle/>
          <a:p>
            <a:endParaRPr lang="en-US"/>
          </a:p>
        </p:txBody>
      </p:sp>
      <p:sp>
        <p:nvSpPr>
          <p:cNvPr id="15" name="Text 11"/>
          <p:cNvSpPr/>
          <p:nvPr/>
        </p:nvSpPr>
        <p:spPr>
          <a:xfrm>
            <a:off x="912495" y="5209818"/>
            <a:ext cx="168950" cy="281583"/>
          </a:xfrm>
          <a:prstGeom prst="rect">
            <a:avLst/>
          </a:prstGeom>
          <a:noFill/>
          <a:ln/>
        </p:spPr>
        <p:txBody>
          <a:bodyPr wrap="none" rtlCol="0" anchor="t"/>
          <a:lstStyle/>
          <a:p>
            <a:pPr marL="0" indent="0" algn="ctr">
              <a:lnSpc>
                <a:spcPts val="2217"/>
              </a:lnSpc>
              <a:buNone/>
            </a:pPr>
            <a:r>
              <a:rPr lang="en-US" sz="2217" b="1" dirty="0">
                <a:solidFill>
                  <a:srgbClr val="015F98"/>
                </a:solidFill>
                <a:latin typeface="Nunito" pitchFamily="34" charset="0"/>
                <a:ea typeface="Nunito" pitchFamily="34" charset="-122"/>
                <a:cs typeface="Nunito" pitchFamily="34" charset="-120"/>
              </a:rPr>
              <a:t>2</a:t>
            </a:r>
            <a:endParaRPr lang="en-US" sz="2217" dirty="0"/>
          </a:p>
        </p:txBody>
      </p:sp>
      <p:sp>
        <p:nvSpPr>
          <p:cNvPr id="16" name="Text 12"/>
          <p:cNvSpPr/>
          <p:nvPr/>
        </p:nvSpPr>
        <p:spPr>
          <a:xfrm>
            <a:off x="2093833" y="5101471"/>
            <a:ext cx="2346127" cy="293251"/>
          </a:xfrm>
          <a:prstGeom prst="rect">
            <a:avLst/>
          </a:prstGeom>
          <a:noFill/>
          <a:ln/>
        </p:spPr>
        <p:txBody>
          <a:bodyPr wrap="none" rtlCol="0" anchor="t"/>
          <a:lstStyle/>
          <a:p>
            <a:pPr marL="0" indent="0" algn="l">
              <a:lnSpc>
                <a:spcPts val="2309"/>
              </a:lnSpc>
              <a:buNone/>
            </a:pPr>
            <a:r>
              <a:rPr lang="en-US" sz="1847" b="1" dirty="0">
                <a:solidFill>
                  <a:srgbClr val="015F98"/>
                </a:solidFill>
                <a:latin typeface="Nunito" pitchFamily="34" charset="0"/>
                <a:ea typeface="Nunito" pitchFamily="34" charset="-122"/>
                <a:cs typeface="Nunito" pitchFamily="34" charset="-120"/>
              </a:rPr>
              <a:t>Key Findings</a:t>
            </a:r>
            <a:endParaRPr lang="en-US" sz="1847" dirty="0"/>
          </a:p>
        </p:txBody>
      </p:sp>
      <p:sp>
        <p:nvSpPr>
          <p:cNvPr id="17" name="Text 13"/>
          <p:cNvSpPr/>
          <p:nvPr/>
        </p:nvSpPr>
        <p:spPr>
          <a:xfrm>
            <a:off x="2093833" y="5514380"/>
            <a:ext cx="8181023" cy="319088"/>
          </a:xfrm>
          <a:prstGeom prst="rect">
            <a:avLst/>
          </a:prstGeom>
          <a:noFill/>
          <a:ln/>
        </p:spPr>
        <p:txBody>
          <a:bodyPr wrap="none" rtlCol="0" anchor="t"/>
          <a:lstStyle/>
          <a:p>
            <a:pPr marL="0" indent="0" algn="l">
              <a:lnSpc>
                <a:spcPts val="2513"/>
              </a:lnSpc>
              <a:buNone/>
            </a:pPr>
            <a:r>
              <a:rPr lang="en-US" sz="1570" dirty="0">
                <a:solidFill>
                  <a:srgbClr val="00002E"/>
                </a:solidFill>
                <a:latin typeface="PT Sans" pitchFamily="34" charset="0"/>
                <a:ea typeface="PT Sans" pitchFamily="34" charset="-122"/>
                <a:cs typeface="PT Sans" pitchFamily="34" charset="-120"/>
              </a:rPr>
              <a:t>Identification of significant patterns and correlations</a:t>
            </a:r>
            <a:endParaRPr lang="en-US" sz="1570" dirty="0"/>
          </a:p>
        </p:txBody>
      </p:sp>
      <p:sp>
        <p:nvSpPr>
          <p:cNvPr id="18" name="Shape 14"/>
          <p:cNvSpPr/>
          <p:nvPr/>
        </p:nvSpPr>
        <p:spPr>
          <a:xfrm>
            <a:off x="1221343" y="6668512"/>
            <a:ext cx="697944" cy="24884"/>
          </a:xfrm>
          <a:prstGeom prst="rect">
            <a:avLst/>
          </a:prstGeom>
          <a:solidFill>
            <a:srgbClr val="AD1F96"/>
          </a:solidFill>
          <a:ln/>
        </p:spPr>
        <p:txBody>
          <a:bodyPr/>
          <a:lstStyle/>
          <a:p>
            <a:endParaRPr lang="en-US"/>
          </a:p>
        </p:txBody>
      </p:sp>
      <p:sp>
        <p:nvSpPr>
          <p:cNvPr id="19" name="Shape 15"/>
          <p:cNvSpPr/>
          <p:nvPr/>
        </p:nvSpPr>
        <p:spPr>
          <a:xfrm>
            <a:off x="772716" y="6456640"/>
            <a:ext cx="448628" cy="448628"/>
          </a:xfrm>
          <a:prstGeom prst="roundRect">
            <a:avLst>
              <a:gd name="adj" fmla="val 80016"/>
            </a:avLst>
          </a:prstGeom>
          <a:solidFill>
            <a:srgbClr val="F3F3FF"/>
          </a:solidFill>
          <a:ln w="22860">
            <a:solidFill>
              <a:srgbClr val="00002E"/>
            </a:solidFill>
            <a:prstDash val="solid"/>
          </a:ln>
        </p:spPr>
        <p:txBody>
          <a:bodyPr/>
          <a:lstStyle/>
          <a:p>
            <a:endParaRPr lang="en-US"/>
          </a:p>
        </p:txBody>
      </p:sp>
      <p:sp>
        <p:nvSpPr>
          <p:cNvPr id="20" name="Text 16"/>
          <p:cNvSpPr/>
          <p:nvPr/>
        </p:nvSpPr>
        <p:spPr>
          <a:xfrm>
            <a:off x="912495" y="6540103"/>
            <a:ext cx="168950" cy="281583"/>
          </a:xfrm>
          <a:prstGeom prst="rect">
            <a:avLst/>
          </a:prstGeom>
          <a:noFill/>
          <a:ln/>
        </p:spPr>
        <p:txBody>
          <a:bodyPr wrap="none" rtlCol="0" anchor="t"/>
          <a:lstStyle/>
          <a:p>
            <a:pPr marL="0" indent="0" algn="ctr">
              <a:lnSpc>
                <a:spcPts val="2217"/>
              </a:lnSpc>
              <a:buNone/>
            </a:pPr>
            <a:r>
              <a:rPr lang="en-US" sz="2217" b="1" dirty="0">
                <a:solidFill>
                  <a:srgbClr val="AD1F96"/>
                </a:solidFill>
                <a:latin typeface="Nunito" pitchFamily="34" charset="0"/>
                <a:ea typeface="Nunito" pitchFamily="34" charset="-122"/>
                <a:cs typeface="Nunito" pitchFamily="34" charset="-120"/>
              </a:rPr>
              <a:t>3</a:t>
            </a:r>
            <a:endParaRPr lang="en-US" sz="2217" dirty="0"/>
          </a:p>
        </p:txBody>
      </p:sp>
      <p:sp>
        <p:nvSpPr>
          <p:cNvPr id="21" name="Text 17"/>
          <p:cNvSpPr/>
          <p:nvPr/>
        </p:nvSpPr>
        <p:spPr>
          <a:xfrm>
            <a:off x="2093833" y="6431756"/>
            <a:ext cx="2346127" cy="293251"/>
          </a:xfrm>
          <a:prstGeom prst="rect">
            <a:avLst/>
          </a:prstGeom>
          <a:noFill/>
          <a:ln/>
        </p:spPr>
        <p:txBody>
          <a:bodyPr wrap="none" rtlCol="0" anchor="t"/>
          <a:lstStyle/>
          <a:p>
            <a:pPr marL="0" indent="0" algn="l">
              <a:lnSpc>
                <a:spcPts val="2309"/>
              </a:lnSpc>
              <a:buNone/>
            </a:pPr>
            <a:r>
              <a:rPr lang="en-US" sz="1847" b="1" dirty="0">
                <a:solidFill>
                  <a:srgbClr val="AD1F96"/>
                </a:solidFill>
                <a:latin typeface="Nunito" pitchFamily="34" charset="0"/>
                <a:ea typeface="Nunito" pitchFamily="34" charset="-122"/>
                <a:cs typeface="Nunito" pitchFamily="34" charset="-120"/>
              </a:rPr>
              <a:t>Policy Implications</a:t>
            </a:r>
            <a:endParaRPr lang="en-US" sz="1847" dirty="0"/>
          </a:p>
        </p:txBody>
      </p:sp>
      <p:sp>
        <p:nvSpPr>
          <p:cNvPr id="22" name="Text 18"/>
          <p:cNvSpPr/>
          <p:nvPr/>
        </p:nvSpPr>
        <p:spPr>
          <a:xfrm>
            <a:off x="2093833" y="6844665"/>
            <a:ext cx="8181023" cy="319088"/>
          </a:xfrm>
          <a:prstGeom prst="rect">
            <a:avLst/>
          </a:prstGeom>
          <a:noFill/>
          <a:ln/>
        </p:spPr>
        <p:txBody>
          <a:bodyPr wrap="none" rtlCol="0" anchor="t"/>
          <a:lstStyle/>
          <a:p>
            <a:pPr marL="0" indent="0" algn="l">
              <a:lnSpc>
                <a:spcPts val="2513"/>
              </a:lnSpc>
              <a:buNone/>
            </a:pPr>
            <a:r>
              <a:rPr lang="en-US" sz="1570" dirty="0">
                <a:solidFill>
                  <a:srgbClr val="00002E"/>
                </a:solidFill>
                <a:latin typeface="PT Sans" pitchFamily="34" charset="0"/>
                <a:ea typeface="PT Sans" pitchFamily="34" charset="-122"/>
                <a:cs typeface="PT Sans" pitchFamily="34" charset="-120"/>
              </a:rPr>
              <a:t>Informing interventions and mental health policies</a:t>
            </a:r>
            <a:endParaRPr lang="en-US" sz="157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US" dirty="0"/>
          </a:p>
        </p:txBody>
      </p:sp>
      <p:sp>
        <p:nvSpPr>
          <p:cNvPr id="4" name="Text 1"/>
          <p:cNvSpPr/>
          <p:nvPr/>
        </p:nvSpPr>
        <p:spPr>
          <a:xfrm>
            <a:off x="864037" y="1757124"/>
            <a:ext cx="6172200" cy="771525"/>
          </a:xfrm>
          <a:prstGeom prst="rect">
            <a:avLst/>
          </a:prstGeom>
          <a:noFill/>
          <a:ln/>
        </p:spPr>
        <p:txBody>
          <a:bodyPr wrap="none" rtlCol="0" anchor="t"/>
          <a:lstStyle/>
          <a:p>
            <a:pPr marL="0" indent="0">
              <a:lnSpc>
                <a:spcPts val="6075"/>
              </a:lnSpc>
              <a:buNone/>
            </a:pPr>
            <a:r>
              <a:rPr lang="en-US" sz="4570" b="1" dirty="0">
                <a:solidFill>
                  <a:srgbClr val="1B1B27"/>
                </a:solidFill>
                <a:latin typeface="Nunito" pitchFamily="2" charset="0"/>
                <a:ea typeface="Corben" pitchFamily="34" charset="-122"/>
                <a:cs typeface="Corben" pitchFamily="34" charset="-120"/>
              </a:rPr>
              <a:t>Project Objectives</a:t>
            </a:r>
            <a:endParaRPr lang="en-US" sz="4570" b="1" dirty="0">
              <a:latin typeface="Nunito" pitchFamily="2" charset="0"/>
            </a:endParaRPr>
          </a:p>
        </p:txBody>
      </p:sp>
      <p:sp>
        <p:nvSpPr>
          <p:cNvPr id="5" name="Shape 2"/>
          <p:cNvSpPr/>
          <p:nvPr/>
        </p:nvSpPr>
        <p:spPr>
          <a:xfrm>
            <a:off x="864037" y="3300055"/>
            <a:ext cx="555427" cy="555427"/>
          </a:xfrm>
          <a:prstGeom prst="roundRect">
            <a:avLst>
              <a:gd name="adj" fmla="val 20003"/>
            </a:avLst>
          </a:prstGeom>
          <a:solidFill>
            <a:srgbClr val="D2D9F9"/>
          </a:solidFill>
          <a:ln w="15240">
            <a:solidFill>
              <a:srgbClr val="B8BFDF"/>
            </a:solidFill>
            <a:prstDash val="solid"/>
          </a:ln>
        </p:spPr>
        <p:txBody>
          <a:bodyPr/>
          <a:lstStyle/>
          <a:p>
            <a:endParaRPr lang="en-US"/>
          </a:p>
        </p:txBody>
      </p:sp>
      <p:sp>
        <p:nvSpPr>
          <p:cNvPr id="6" name="Text 3"/>
          <p:cNvSpPr/>
          <p:nvPr/>
        </p:nvSpPr>
        <p:spPr>
          <a:xfrm>
            <a:off x="1087041" y="3392567"/>
            <a:ext cx="109418" cy="370284"/>
          </a:xfrm>
          <a:prstGeom prst="rect">
            <a:avLst/>
          </a:prstGeom>
          <a:noFill/>
          <a:ln/>
        </p:spPr>
        <p:txBody>
          <a:bodyPr wrap="none" rtlCol="0" anchor="t"/>
          <a:lstStyle/>
          <a:p>
            <a:pPr marL="0" indent="0" algn="ctr">
              <a:lnSpc>
                <a:spcPts val="2916"/>
              </a:lnSpc>
              <a:buNone/>
            </a:pPr>
            <a:r>
              <a:rPr lang="en-US" sz="2916" dirty="0">
                <a:solidFill>
                  <a:srgbClr val="404155"/>
                </a:solidFill>
                <a:latin typeface="Corben" pitchFamily="34" charset="0"/>
                <a:ea typeface="Corben" pitchFamily="34" charset="-122"/>
                <a:cs typeface="Corben" pitchFamily="34" charset="-120"/>
              </a:rPr>
              <a:t>1</a:t>
            </a:r>
            <a:endParaRPr lang="en-US" sz="2916" dirty="0"/>
          </a:p>
        </p:txBody>
      </p:sp>
      <p:sp>
        <p:nvSpPr>
          <p:cNvPr id="7" name="Text 4"/>
          <p:cNvSpPr/>
          <p:nvPr/>
        </p:nvSpPr>
        <p:spPr>
          <a:xfrm>
            <a:off x="1666280" y="3300055"/>
            <a:ext cx="3086100" cy="385763"/>
          </a:xfrm>
          <a:prstGeom prst="rect">
            <a:avLst/>
          </a:prstGeom>
          <a:noFill/>
          <a:ln/>
        </p:spPr>
        <p:txBody>
          <a:bodyPr wrap="none" rtlCol="0" anchor="t"/>
          <a:lstStyle/>
          <a:p>
            <a:pPr marL="0" indent="0">
              <a:lnSpc>
                <a:spcPts val="3038"/>
              </a:lnSpc>
              <a:buNone/>
            </a:pPr>
            <a:r>
              <a:rPr lang="en-US" sz="2430" dirty="0">
                <a:solidFill>
                  <a:srgbClr val="404155"/>
                </a:solidFill>
                <a:latin typeface="Corben" pitchFamily="34" charset="0"/>
                <a:ea typeface="Corben" pitchFamily="34" charset="-122"/>
                <a:cs typeface="Corben" pitchFamily="34" charset="-120"/>
              </a:rPr>
              <a:t>Trend Analysis</a:t>
            </a:r>
            <a:endParaRPr lang="en-US" sz="2430" dirty="0"/>
          </a:p>
        </p:txBody>
      </p:sp>
      <p:sp>
        <p:nvSpPr>
          <p:cNvPr id="8" name="Text 5"/>
          <p:cNvSpPr/>
          <p:nvPr/>
        </p:nvSpPr>
        <p:spPr>
          <a:xfrm>
            <a:off x="1666280" y="3833932"/>
            <a:ext cx="5525572" cy="790099"/>
          </a:xfrm>
          <a:prstGeom prst="rect">
            <a:avLst/>
          </a:prstGeom>
          <a:noFill/>
          <a:ln/>
        </p:spPr>
        <p:txBody>
          <a:bodyPr wrap="square" rtlCol="0" anchor="t"/>
          <a:lstStyle/>
          <a:p>
            <a:pPr marL="0" indent="0">
              <a:lnSpc>
                <a:spcPts val="3110"/>
              </a:lnSpc>
              <a:buNone/>
            </a:pPr>
            <a:r>
              <a:rPr lang="en-US" sz="1944" dirty="0">
                <a:solidFill>
                  <a:srgbClr val="404155"/>
                </a:solidFill>
                <a:latin typeface="Nobile" pitchFamily="34" charset="0"/>
                <a:ea typeface="Nobile" pitchFamily="34" charset="-122"/>
                <a:cs typeface="Nobile" pitchFamily="34" charset="-120"/>
              </a:rPr>
              <a:t>Identify patterns in mental health disorder prevalence.</a:t>
            </a:r>
            <a:endParaRPr lang="en-US" sz="1944" dirty="0"/>
          </a:p>
        </p:txBody>
      </p:sp>
      <p:sp>
        <p:nvSpPr>
          <p:cNvPr id="9" name="Shape 6"/>
          <p:cNvSpPr/>
          <p:nvPr/>
        </p:nvSpPr>
        <p:spPr>
          <a:xfrm>
            <a:off x="7438668" y="3300055"/>
            <a:ext cx="555427" cy="555427"/>
          </a:xfrm>
          <a:prstGeom prst="roundRect">
            <a:avLst>
              <a:gd name="adj" fmla="val 20003"/>
            </a:avLst>
          </a:prstGeom>
          <a:solidFill>
            <a:srgbClr val="D2D9F9"/>
          </a:solidFill>
          <a:ln w="15240">
            <a:solidFill>
              <a:srgbClr val="B8BFDF"/>
            </a:solidFill>
            <a:prstDash val="solid"/>
          </a:ln>
        </p:spPr>
        <p:txBody>
          <a:bodyPr/>
          <a:lstStyle/>
          <a:p>
            <a:endParaRPr lang="en-US"/>
          </a:p>
        </p:txBody>
      </p:sp>
      <p:sp>
        <p:nvSpPr>
          <p:cNvPr id="10" name="Text 7"/>
          <p:cNvSpPr/>
          <p:nvPr/>
        </p:nvSpPr>
        <p:spPr>
          <a:xfrm>
            <a:off x="7619762" y="3392567"/>
            <a:ext cx="193119" cy="370284"/>
          </a:xfrm>
          <a:prstGeom prst="rect">
            <a:avLst/>
          </a:prstGeom>
          <a:noFill/>
          <a:ln/>
        </p:spPr>
        <p:txBody>
          <a:bodyPr wrap="none" rtlCol="0" anchor="t"/>
          <a:lstStyle/>
          <a:p>
            <a:pPr marL="0" indent="0" algn="ctr">
              <a:lnSpc>
                <a:spcPts val="2916"/>
              </a:lnSpc>
              <a:buNone/>
            </a:pPr>
            <a:r>
              <a:rPr lang="en-US" sz="2916" dirty="0">
                <a:solidFill>
                  <a:srgbClr val="404155"/>
                </a:solidFill>
                <a:latin typeface="Corben" pitchFamily="34" charset="0"/>
                <a:ea typeface="Corben" pitchFamily="34" charset="-122"/>
                <a:cs typeface="Corben" pitchFamily="34" charset="-120"/>
              </a:rPr>
              <a:t>2</a:t>
            </a:r>
            <a:endParaRPr lang="en-US" sz="2916" dirty="0"/>
          </a:p>
        </p:txBody>
      </p:sp>
      <p:sp>
        <p:nvSpPr>
          <p:cNvPr id="11" name="Text 8"/>
          <p:cNvSpPr/>
          <p:nvPr/>
        </p:nvSpPr>
        <p:spPr>
          <a:xfrm>
            <a:off x="8240911" y="3300055"/>
            <a:ext cx="3086100" cy="385763"/>
          </a:xfrm>
          <a:prstGeom prst="rect">
            <a:avLst/>
          </a:prstGeom>
          <a:noFill/>
          <a:ln/>
        </p:spPr>
        <p:txBody>
          <a:bodyPr wrap="none" rtlCol="0" anchor="t"/>
          <a:lstStyle/>
          <a:p>
            <a:pPr marL="0" indent="0">
              <a:lnSpc>
                <a:spcPts val="3038"/>
              </a:lnSpc>
              <a:buNone/>
            </a:pPr>
            <a:r>
              <a:rPr lang="en-US" sz="2430" dirty="0">
                <a:solidFill>
                  <a:srgbClr val="404155"/>
                </a:solidFill>
                <a:latin typeface="Corben" pitchFamily="34" charset="0"/>
                <a:ea typeface="Corben" pitchFamily="34" charset="-122"/>
                <a:cs typeface="Corben" pitchFamily="34" charset="-120"/>
              </a:rPr>
              <a:t>Correlations</a:t>
            </a:r>
            <a:endParaRPr lang="en-US" sz="2430" dirty="0"/>
          </a:p>
        </p:txBody>
      </p:sp>
      <p:sp>
        <p:nvSpPr>
          <p:cNvPr id="12" name="Text 9"/>
          <p:cNvSpPr/>
          <p:nvPr/>
        </p:nvSpPr>
        <p:spPr>
          <a:xfrm>
            <a:off x="8240911" y="3833932"/>
            <a:ext cx="5525572" cy="790099"/>
          </a:xfrm>
          <a:prstGeom prst="rect">
            <a:avLst/>
          </a:prstGeom>
          <a:noFill/>
          <a:ln/>
        </p:spPr>
        <p:txBody>
          <a:bodyPr wrap="square" rtlCol="0" anchor="t"/>
          <a:lstStyle/>
          <a:p>
            <a:pPr marL="0" indent="0">
              <a:lnSpc>
                <a:spcPts val="3110"/>
              </a:lnSpc>
              <a:buNone/>
            </a:pPr>
            <a:r>
              <a:rPr lang="en-US" sz="1944" dirty="0">
                <a:solidFill>
                  <a:srgbClr val="404155"/>
                </a:solidFill>
                <a:latin typeface="Nobile" pitchFamily="34" charset="0"/>
                <a:ea typeface="Nobile" pitchFamily="34" charset="-122"/>
                <a:cs typeface="Nobile" pitchFamily="34" charset="-120"/>
              </a:rPr>
              <a:t>Explore relationships between different disorders.</a:t>
            </a:r>
            <a:endParaRPr lang="en-US" sz="1944" dirty="0"/>
          </a:p>
        </p:txBody>
      </p:sp>
      <p:sp>
        <p:nvSpPr>
          <p:cNvPr id="13" name="Shape 10"/>
          <p:cNvSpPr/>
          <p:nvPr/>
        </p:nvSpPr>
        <p:spPr>
          <a:xfrm>
            <a:off x="864037" y="5148501"/>
            <a:ext cx="555427" cy="555427"/>
          </a:xfrm>
          <a:prstGeom prst="roundRect">
            <a:avLst>
              <a:gd name="adj" fmla="val 20003"/>
            </a:avLst>
          </a:prstGeom>
          <a:solidFill>
            <a:srgbClr val="D2D9F9"/>
          </a:solidFill>
          <a:ln w="15240">
            <a:solidFill>
              <a:srgbClr val="B8BFDF"/>
            </a:solidFill>
            <a:prstDash val="solid"/>
          </a:ln>
        </p:spPr>
        <p:txBody>
          <a:bodyPr/>
          <a:lstStyle/>
          <a:p>
            <a:endParaRPr lang="en-US"/>
          </a:p>
        </p:txBody>
      </p:sp>
      <p:sp>
        <p:nvSpPr>
          <p:cNvPr id="14" name="Text 11"/>
          <p:cNvSpPr/>
          <p:nvPr/>
        </p:nvSpPr>
        <p:spPr>
          <a:xfrm>
            <a:off x="1037749" y="5241012"/>
            <a:ext cx="208002" cy="370284"/>
          </a:xfrm>
          <a:prstGeom prst="rect">
            <a:avLst/>
          </a:prstGeom>
          <a:noFill/>
          <a:ln/>
        </p:spPr>
        <p:txBody>
          <a:bodyPr wrap="none" rtlCol="0" anchor="t"/>
          <a:lstStyle/>
          <a:p>
            <a:pPr marL="0" indent="0" algn="ctr">
              <a:lnSpc>
                <a:spcPts val="2916"/>
              </a:lnSpc>
              <a:buNone/>
            </a:pPr>
            <a:r>
              <a:rPr lang="en-US" sz="2916" dirty="0">
                <a:solidFill>
                  <a:srgbClr val="404155"/>
                </a:solidFill>
                <a:latin typeface="Corben" pitchFamily="34" charset="0"/>
                <a:ea typeface="Corben" pitchFamily="34" charset="-122"/>
                <a:cs typeface="Corben" pitchFamily="34" charset="-120"/>
              </a:rPr>
              <a:t>3</a:t>
            </a:r>
            <a:endParaRPr lang="en-US" sz="2916" dirty="0"/>
          </a:p>
        </p:txBody>
      </p:sp>
      <p:sp>
        <p:nvSpPr>
          <p:cNvPr id="15" name="Text 12"/>
          <p:cNvSpPr/>
          <p:nvPr/>
        </p:nvSpPr>
        <p:spPr>
          <a:xfrm>
            <a:off x="1666280" y="5148501"/>
            <a:ext cx="3361134" cy="385763"/>
          </a:xfrm>
          <a:prstGeom prst="rect">
            <a:avLst/>
          </a:prstGeom>
          <a:noFill/>
          <a:ln/>
        </p:spPr>
        <p:txBody>
          <a:bodyPr wrap="none" rtlCol="0" anchor="t"/>
          <a:lstStyle/>
          <a:p>
            <a:pPr marL="0" indent="0">
              <a:lnSpc>
                <a:spcPts val="3038"/>
              </a:lnSpc>
              <a:buNone/>
            </a:pPr>
            <a:r>
              <a:rPr lang="en-US" sz="2430" dirty="0">
                <a:solidFill>
                  <a:srgbClr val="404155"/>
                </a:solidFill>
                <a:latin typeface="Corben" pitchFamily="34" charset="0"/>
                <a:ea typeface="Corben" pitchFamily="34" charset="-122"/>
                <a:cs typeface="Corben" pitchFamily="34" charset="-120"/>
              </a:rPr>
              <a:t>Prevalence Forecasting</a:t>
            </a:r>
            <a:endParaRPr lang="en-US" sz="2430" dirty="0"/>
          </a:p>
        </p:txBody>
      </p:sp>
      <p:sp>
        <p:nvSpPr>
          <p:cNvPr id="16" name="Text 13"/>
          <p:cNvSpPr/>
          <p:nvPr/>
        </p:nvSpPr>
        <p:spPr>
          <a:xfrm>
            <a:off x="1666280" y="5682377"/>
            <a:ext cx="5525572" cy="395049"/>
          </a:xfrm>
          <a:prstGeom prst="rect">
            <a:avLst/>
          </a:prstGeom>
          <a:noFill/>
          <a:ln/>
        </p:spPr>
        <p:txBody>
          <a:bodyPr wrap="none" rtlCol="0" anchor="t"/>
          <a:lstStyle/>
          <a:p>
            <a:pPr marL="0" indent="0">
              <a:lnSpc>
                <a:spcPts val="3110"/>
              </a:lnSpc>
              <a:buNone/>
            </a:pPr>
            <a:r>
              <a:rPr lang="en-US" sz="1944" dirty="0">
                <a:solidFill>
                  <a:srgbClr val="404155"/>
                </a:solidFill>
                <a:latin typeface="Nobile" pitchFamily="34" charset="0"/>
                <a:ea typeface="Nobile" pitchFamily="34" charset="-122"/>
                <a:cs typeface="Nobile" pitchFamily="34" charset="-120"/>
              </a:rPr>
              <a:t>Predict future trends in disorder prevalence.</a:t>
            </a:r>
            <a:endParaRPr lang="en-US" sz="1944" dirty="0"/>
          </a:p>
        </p:txBody>
      </p:sp>
      <p:sp>
        <p:nvSpPr>
          <p:cNvPr id="17" name="Shape 14"/>
          <p:cNvSpPr/>
          <p:nvPr/>
        </p:nvSpPr>
        <p:spPr>
          <a:xfrm>
            <a:off x="7438668" y="5148501"/>
            <a:ext cx="555427" cy="555427"/>
          </a:xfrm>
          <a:prstGeom prst="roundRect">
            <a:avLst>
              <a:gd name="adj" fmla="val 20003"/>
            </a:avLst>
          </a:prstGeom>
          <a:solidFill>
            <a:srgbClr val="D2D9F9"/>
          </a:solidFill>
          <a:ln w="15240">
            <a:solidFill>
              <a:srgbClr val="B8BFDF"/>
            </a:solidFill>
            <a:prstDash val="solid"/>
          </a:ln>
        </p:spPr>
        <p:txBody>
          <a:bodyPr/>
          <a:lstStyle/>
          <a:p>
            <a:endParaRPr lang="en-US"/>
          </a:p>
        </p:txBody>
      </p:sp>
      <p:sp>
        <p:nvSpPr>
          <p:cNvPr id="18" name="Text 15"/>
          <p:cNvSpPr/>
          <p:nvPr/>
        </p:nvSpPr>
        <p:spPr>
          <a:xfrm>
            <a:off x="7622262" y="5241012"/>
            <a:ext cx="188238" cy="370284"/>
          </a:xfrm>
          <a:prstGeom prst="rect">
            <a:avLst/>
          </a:prstGeom>
          <a:noFill/>
          <a:ln/>
        </p:spPr>
        <p:txBody>
          <a:bodyPr wrap="none" rtlCol="0" anchor="t"/>
          <a:lstStyle/>
          <a:p>
            <a:pPr marL="0" indent="0" algn="ctr">
              <a:lnSpc>
                <a:spcPts val="2916"/>
              </a:lnSpc>
              <a:buNone/>
            </a:pPr>
            <a:r>
              <a:rPr lang="en-US" sz="2916" dirty="0">
                <a:solidFill>
                  <a:srgbClr val="404155"/>
                </a:solidFill>
                <a:latin typeface="Corben" pitchFamily="34" charset="0"/>
                <a:ea typeface="Corben" pitchFamily="34" charset="-122"/>
                <a:cs typeface="Corben" pitchFamily="34" charset="-120"/>
              </a:rPr>
              <a:t>4</a:t>
            </a:r>
            <a:endParaRPr lang="en-US" sz="2916" dirty="0"/>
          </a:p>
        </p:txBody>
      </p:sp>
      <p:sp>
        <p:nvSpPr>
          <p:cNvPr id="19" name="Text 16"/>
          <p:cNvSpPr/>
          <p:nvPr/>
        </p:nvSpPr>
        <p:spPr>
          <a:xfrm>
            <a:off x="8240911" y="5148501"/>
            <a:ext cx="3086100" cy="385763"/>
          </a:xfrm>
          <a:prstGeom prst="rect">
            <a:avLst/>
          </a:prstGeom>
          <a:noFill/>
          <a:ln/>
        </p:spPr>
        <p:txBody>
          <a:bodyPr wrap="none" rtlCol="0" anchor="t"/>
          <a:lstStyle/>
          <a:p>
            <a:pPr marL="0" indent="0">
              <a:lnSpc>
                <a:spcPts val="3038"/>
              </a:lnSpc>
              <a:buNone/>
            </a:pPr>
            <a:r>
              <a:rPr lang="en-US" sz="2430" dirty="0">
                <a:solidFill>
                  <a:srgbClr val="404155"/>
                </a:solidFill>
                <a:latin typeface="Corben" pitchFamily="34" charset="0"/>
                <a:ea typeface="Corben" pitchFamily="34" charset="-122"/>
                <a:cs typeface="Corben" pitchFamily="34" charset="-120"/>
              </a:rPr>
              <a:t>Clustering Analysis</a:t>
            </a:r>
            <a:endParaRPr lang="en-US" sz="2430" dirty="0"/>
          </a:p>
        </p:txBody>
      </p:sp>
      <p:sp>
        <p:nvSpPr>
          <p:cNvPr id="20" name="Text 17"/>
          <p:cNvSpPr/>
          <p:nvPr/>
        </p:nvSpPr>
        <p:spPr>
          <a:xfrm>
            <a:off x="8240911" y="5682377"/>
            <a:ext cx="5525572" cy="790099"/>
          </a:xfrm>
          <a:prstGeom prst="rect">
            <a:avLst/>
          </a:prstGeom>
          <a:noFill/>
          <a:ln/>
        </p:spPr>
        <p:txBody>
          <a:bodyPr wrap="square" rtlCol="0" anchor="t"/>
          <a:lstStyle/>
          <a:p>
            <a:pPr marL="0" indent="0">
              <a:lnSpc>
                <a:spcPts val="3110"/>
              </a:lnSpc>
              <a:buNone/>
            </a:pPr>
            <a:r>
              <a:rPr lang="en-US" sz="1944" dirty="0">
                <a:solidFill>
                  <a:srgbClr val="404155"/>
                </a:solidFill>
                <a:latin typeface="Nobile" pitchFamily="34" charset="0"/>
                <a:ea typeface="Nobile" pitchFamily="34" charset="-122"/>
                <a:cs typeface="Nobile" pitchFamily="34" charset="-120"/>
              </a:rPr>
              <a:t>Group countries based on mental health metrics.</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0">
            <a:extLst>
              <a:ext uri="{FF2B5EF4-FFF2-40B4-BE49-F238E27FC236}">
                <a16:creationId xmlns:a16="http://schemas.microsoft.com/office/drawing/2014/main" id="{1210BC4F-8F9E-45CB-D594-B45B5232CBD9}"/>
              </a:ext>
            </a:extLst>
          </p:cNvPr>
          <p:cNvSpPr/>
          <p:nvPr/>
        </p:nvSpPr>
        <p:spPr>
          <a:xfrm>
            <a:off x="0" y="0"/>
            <a:ext cx="14675996" cy="8229600"/>
          </a:xfrm>
          <a:prstGeom prst="rect">
            <a:avLst/>
          </a:prstGeom>
          <a:solidFill>
            <a:srgbClr val="F3F3FF">
              <a:alpha val="75000"/>
            </a:srgbClr>
          </a:solidFill>
          <a:ln/>
        </p:spPr>
        <p:txBody>
          <a:bodyPr/>
          <a:lstStyle/>
          <a:p>
            <a:endParaRPr lang="en-US" dirty="0"/>
          </a:p>
        </p:txBody>
      </p:sp>
      <p:pic>
        <p:nvPicPr>
          <p:cNvPr id="2" name="Image 0" descr="preencoded.png"/>
          <p:cNvPicPr>
            <a:picLocks noChangeAspect="1"/>
          </p:cNvPicPr>
          <p:nvPr/>
        </p:nvPicPr>
        <p:blipFill>
          <a:blip r:embed="rId3"/>
          <a:stretch>
            <a:fillRect/>
          </a:stretch>
        </p:blipFill>
        <p:spPr>
          <a:xfrm>
            <a:off x="22798" y="0"/>
            <a:ext cx="14630400" cy="8229600"/>
          </a:xfrm>
          <a:prstGeom prst="rect">
            <a:avLst/>
          </a:prstGeom>
        </p:spPr>
      </p:pic>
      <p:sp>
        <p:nvSpPr>
          <p:cNvPr id="3" name="Shape 0"/>
          <p:cNvSpPr/>
          <p:nvPr/>
        </p:nvSpPr>
        <p:spPr>
          <a:xfrm>
            <a:off x="0" y="-231398"/>
            <a:ext cx="14653198" cy="8460998"/>
          </a:xfrm>
          <a:prstGeom prst="rect">
            <a:avLst/>
          </a:prstGeom>
          <a:solidFill>
            <a:srgbClr val="F9F9FF">
              <a:alpha val="75000"/>
            </a:srgbClr>
          </a:solidFill>
          <a:ln/>
        </p:spPr>
        <p:txBody>
          <a:bodyPr/>
          <a:lstStyle/>
          <a:p>
            <a:endParaRPr lang="en-US" dirty="0">
              <a:highlight>
                <a:srgbClr val="FFFF00"/>
              </a:highlight>
            </a:endParaRPr>
          </a:p>
        </p:txBody>
      </p:sp>
      <p:sp>
        <p:nvSpPr>
          <p:cNvPr id="4" name="Text 1"/>
          <p:cNvSpPr/>
          <p:nvPr/>
        </p:nvSpPr>
        <p:spPr>
          <a:xfrm>
            <a:off x="864037" y="1442204"/>
            <a:ext cx="9284851" cy="771525"/>
          </a:xfrm>
          <a:prstGeom prst="rect">
            <a:avLst/>
          </a:prstGeom>
          <a:noFill/>
          <a:ln/>
        </p:spPr>
        <p:txBody>
          <a:bodyPr wrap="none" rtlCol="0" anchor="t"/>
          <a:lstStyle/>
          <a:p>
            <a:pPr marL="0" indent="0">
              <a:lnSpc>
                <a:spcPts val="6075"/>
              </a:lnSpc>
              <a:buNone/>
            </a:pPr>
            <a:r>
              <a:rPr lang="en-US" sz="4570" b="1" dirty="0">
                <a:solidFill>
                  <a:srgbClr val="1B1B27"/>
                </a:solidFill>
                <a:latin typeface="Nunito" pitchFamily="2" charset="0"/>
                <a:ea typeface="Corben" pitchFamily="34" charset="-122"/>
                <a:cs typeface="Corben" pitchFamily="34" charset="-120"/>
              </a:rPr>
              <a:t>Activity Flow </a:t>
            </a:r>
            <a:endParaRPr lang="en-US" sz="4570" b="1" dirty="0">
              <a:latin typeface="Nunito" pitchFamily="2" charset="0"/>
            </a:endParaRPr>
          </a:p>
        </p:txBody>
      </p:sp>
      <p:sp>
        <p:nvSpPr>
          <p:cNvPr id="5" name="Shape 2"/>
          <p:cNvSpPr/>
          <p:nvPr/>
        </p:nvSpPr>
        <p:spPr>
          <a:xfrm>
            <a:off x="864037" y="4747379"/>
            <a:ext cx="12902327" cy="49292"/>
          </a:xfrm>
          <a:prstGeom prst="roundRect">
            <a:avLst>
              <a:gd name="adj" fmla="val 225391"/>
            </a:avLst>
          </a:prstGeom>
          <a:solidFill>
            <a:srgbClr val="B8BFDF"/>
          </a:solidFill>
          <a:ln/>
        </p:spPr>
        <p:txBody>
          <a:bodyPr/>
          <a:lstStyle/>
          <a:p>
            <a:endParaRPr lang="en-US"/>
          </a:p>
        </p:txBody>
      </p:sp>
      <p:sp>
        <p:nvSpPr>
          <p:cNvPr id="6" name="Shape 3"/>
          <p:cNvSpPr/>
          <p:nvPr/>
        </p:nvSpPr>
        <p:spPr>
          <a:xfrm>
            <a:off x="2508468" y="3821609"/>
            <a:ext cx="49292" cy="864037"/>
          </a:xfrm>
          <a:prstGeom prst="roundRect">
            <a:avLst>
              <a:gd name="adj" fmla="val 225391"/>
            </a:avLst>
          </a:prstGeom>
          <a:solidFill>
            <a:srgbClr val="B8BFDF"/>
          </a:solidFill>
          <a:ln/>
        </p:spPr>
        <p:txBody>
          <a:bodyPr/>
          <a:lstStyle/>
          <a:p>
            <a:endParaRPr lang="en-US"/>
          </a:p>
        </p:txBody>
      </p:sp>
      <p:sp>
        <p:nvSpPr>
          <p:cNvPr id="7" name="Shape 4"/>
          <p:cNvSpPr/>
          <p:nvPr/>
        </p:nvSpPr>
        <p:spPr>
          <a:xfrm>
            <a:off x="2255401" y="4456993"/>
            <a:ext cx="555427" cy="555427"/>
          </a:xfrm>
          <a:prstGeom prst="roundRect">
            <a:avLst>
              <a:gd name="adj" fmla="val 20003"/>
            </a:avLst>
          </a:prstGeom>
          <a:solidFill>
            <a:srgbClr val="D2D9F9"/>
          </a:solidFill>
          <a:ln w="15240">
            <a:solidFill>
              <a:srgbClr val="B8BFDF"/>
            </a:solidFill>
            <a:prstDash val="solid"/>
          </a:ln>
        </p:spPr>
        <p:txBody>
          <a:bodyPr/>
          <a:lstStyle/>
          <a:p>
            <a:endParaRPr lang="en-US"/>
          </a:p>
        </p:txBody>
      </p:sp>
      <p:sp>
        <p:nvSpPr>
          <p:cNvPr id="8" name="Text 5"/>
          <p:cNvSpPr/>
          <p:nvPr/>
        </p:nvSpPr>
        <p:spPr>
          <a:xfrm>
            <a:off x="2376606" y="4562177"/>
            <a:ext cx="349662" cy="370284"/>
          </a:xfrm>
          <a:prstGeom prst="rect">
            <a:avLst/>
          </a:prstGeom>
          <a:noFill/>
          <a:ln/>
        </p:spPr>
        <p:txBody>
          <a:bodyPr wrap="none" rtlCol="0" anchor="t"/>
          <a:lstStyle/>
          <a:p>
            <a:pPr marL="0" indent="0" algn="ctr">
              <a:lnSpc>
                <a:spcPts val="2916"/>
              </a:lnSpc>
              <a:buNone/>
            </a:pPr>
            <a:r>
              <a:rPr lang="en-US" sz="2916" dirty="0">
                <a:solidFill>
                  <a:srgbClr val="404155"/>
                </a:solidFill>
                <a:latin typeface="Corben" pitchFamily="34" charset="0"/>
                <a:ea typeface="Corben" pitchFamily="34" charset="-122"/>
                <a:cs typeface="Corben" pitchFamily="34" charset="-120"/>
              </a:rPr>
              <a:t>1</a:t>
            </a:r>
            <a:endParaRPr lang="en-US" sz="2916" dirty="0"/>
          </a:p>
        </p:txBody>
      </p:sp>
      <p:sp>
        <p:nvSpPr>
          <p:cNvPr id="9" name="Text 6"/>
          <p:cNvSpPr/>
          <p:nvPr/>
        </p:nvSpPr>
        <p:spPr>
          <a:xfrm>
            <a:off x="864037" y="2803003"/>
            <a:ext cx="3086100" cy="385763"/>
          </a:xfrm>
          <a:prstGeom prst="rect">
            <a:avLst/>
          </a:prstGeom>
          <a:noFill/>
          <a:ln/>
        </p:spPr>
        <p:txBody>
          <a:bodyPr wrap="none" rtlCol="0" anchor="t"/>
          <a:lstStyle/>
          <a:p>
            <a:pPr marL="0" indent="0" algn="ctr">
              <a:lnSpc>
                <a:spcPts val="3038"/>
              </a:lnSpc>
              <a:buNone/>
            </a:pPr>
            <a:r>
              <a:rPr lang="en-US" sz="2430" dirty="0">
                <a:solidFill>
                  <a:srgbClr val="404155"/>
                </a:solidFill>
                <a:latin typeface="Corben" pitchFamily="34" charset="0"/>
                <a:ea typeface="Corben" pitchFamily="34" charset="-122"/>
                <a:cs typeface="Corben" pitchFamily="34" charset="-120"/>
              </a:rPr>
              <a:t>Data Collection</a:t>
            </a:r>
            <a:endParaRPr lang="en-US" sz="2430" dirty="0"/>
          </a:p>
        </p:txBody>
      </p:sp>
      <p:sp>
        <p:nvSpPr>
          <p:cNvPr id="10" name="Text 7"/>
          <p:cNvSpPr/>
          <p:nvPr/>
        </p:nvSpPr>
        <p:spPr>
          <a:xfrm>
            <a:off x="1110853" y="3241358"/>
            <a:ext cx="2987516" cy="395049"/>
          </a:xfrm>
          <a:prstGeom prst="rect">
            <a:avLst/>
          </a:prstGeom>
          <a:noFill/>
          <a:ln/>
        </p:spPr>
        <p:txBody>
          <a:bodyPr wrap="none" rtlCol="0" anchor="t"/>
          <a:lstStyle/>
          <a:p>
            <a:pPr marL="0" indent="0" algn="ctr">
              <a:lnSpc>
                <a:spcPts val="3110"/>
              </a:lnSpc>
              <a:buNone/>
            </a:pPr>
            <a:r>
              <a:rPr lang="en-US" sz="1944" dirty="0">
                <a:latin typeface="Nobile" pitchFamily="34" charset="0"/>
                <a:ea typeface="Nobile" pitchFamily="34" charset="-122"/>
                <a:cs typeface="Nobile" pitchFamily="34" charset="-120"/>
              </a:rPr>
              <a:t>Gathering data from Kaggle.</a:t>
            </a:r>
            <a:endParaRPr lang="en-US" sz="1944" dirty="0"/>
          </a:p>
        </p:txBody>
      </p:sp>
      <p:sp>
        <p:nvSpPr>
          <p:cNvPr id="11" name="Shape 8"/>
          <p:cNvSpPr/>
          <p:nvPr/>
        </p:nvSpPr>
        <p:spPr>
          <a:xfrm>
            <a:off x="4635937" y="4723302"/>
            <a:ext cx="49292" cy="864037"/>
          </a:xfrm>
          <a:prstGeom prst="roundRect">
            <a:avLst>
              <a:gd name="adj" fmla="val 225391"/>
            </a:avLst>
          </a:prstGeom>
          <a:solidFill>
            <a:srgbClr val="B8BFDF"/>
          </a:solidFill>
          <a:ln/>
        </p:spPr>
        <p:txBody>
          <a:bodyPr/>
          <a:lstStyle/>
          <a:p>
            <a:endParaRPr lang="en-US"/>
          </a:p>
        </p:txBody>
      </p:sp>
      <p:sp>
        <p:nvSpPr>
          <p:cNvPr id="12" name="Shape 9"/>
          <p:cNvSpPr/>
          <p:nvPr/>
        </p:nvSpPr>
        <p:spPr>
          <a:xfrm>
            <a:off x="4382869" y="4456992"/>
            <a:ext cx="555427" cy="555427"/>
          </a:xfrm>
          <a:prstGeom prst="roundRect">
            <a:avLst>
              <a:gd name="adj" fmla="val 20003"/>
            </a:avLst>
          </a:prstGeom>
          <a:solidFill>
            <a:srgbClr val="D2D9F9"/>
          </a:solidFill>
          <a:ln w="15240">
            <a:solidFill>
              <a:srgbClr val="B8BFDF"/>
            </a:solidFill>
            <a:prstDash val="solid"/>
          </a:ln>
        </p:spPr>
        <p:txBody>
          <a:bodyPr/>
          <a:lstStyle/>
          <a:p>
            <a:endParaRPr lang="en-US"/>
          </a:p>
        </p:txBody>
      </p:sp>
      <p:sp>
        <p:nvSpPr>
          <p:cNvPr id="13" name="Text 10"/>
          <p:cNvSpPr/>
          <p:nvPr/>
        </p:nvSpPr>
        <p:spPr>
          <a:xfrm>
            <a:off x="4564022" y="4538160"/>
            <a:ext cx="193119" cy="370284"/>
          </a:xfrm>
          <a:prstGeom prst="rect">
            <a:avLst/>
          </a:prstGeom>
          <a:noFill/>
          <a:ln/>
        </p:spPr>
        <p:txBody>
          <a:bodyPr wrap="none" rtlCol="0" anchor="t"/>
          <a:lstStyle/>
          <a:p>
            <a:pPr marL="0" indent="0" algn="ctr">
              <a:lnSpc>
                <a:spcPts val="2916"/>
              </a:lnSpc>
              <a:buNone/>
            </a:pPr>
            <a:r>
              <a:rPr lang="en-US" sz="2916" dirty="0">
                <a:solidFill>
                  <a:srgbClr val="404155"/>
                </a:solidFill>
                <a:latin typeface="Corben" pitchFamily="34" charset="0"/>
                <a:ea typeface="Corben" pitchFamily="34" charset="-122"/>
                <a:cs typeface="Corben" pitchFamily="34" charset="-120"/>
              </a:rPr>
              <a:t>2</a:t>
            </a:r>
            <a:endParaRPr lang="en-US" sz="2916" dirty="0"/>
          </a:p>
        </p:txBody>
      </p:sp>
      <p:sp>
        <p:nvSpPr>
          <p:cNvPr id="14" name="Text 11"/>
          <p:cNvSpPr/>
          <p:nvPr/>
        </p:nvSpPr>
        <p:spPr>
          <a:xfrm>
            <a:off x="3615267" y="5858351"/>
            <a:ext cx="2489200" cy="385763"/>
          </a:xfrm>
          <a:prstGeom prst="rect">
            <a:avLst/>
          </a:prstGeom>
          <a:noFill/>
          <a:ln/>
        </p:spPr>
        <p:txBody>
          <a:bodyPr wrap="none" rtlCol="0" anchor="t"/>
          <a:lstStyle/>
          <a:p>
            <a:pPr marL="0" indent="0" algn="ctr">
              <a:lnSpc>
                <a:spcPts val="3038"/>
              </a:lnSpc>
              <a:buNone/>
            </a:pPr>
            <a:r>
              <a:rPr lang="en-US" sz="2430" dirty="0">
                <a:solidFill>
                  <a:srgbClr val="404155"/>
                </a:solidFill>
                <a:latin typeface="Corben" pitchFamily="34" charset="0"/>
                <a:ea typeface="Corben" pitchFamily="34" charset="-122"/>
                <a:cs typeface="Corben" pitchFamily="34" charset="-120"/>
              </a:rPr>
              <a:t>Data Preprocessing</a:t>
            </a:r>
            <a:endParaRPr lang="en-US" sz="2430" dirty="0"/>
          </a:p>
        </p:txBody>
      </p:sp>
      <p:sp>
        <p:nvSpPr>
          <p:cNvPr id="15" name="Text 12"/>
          <p:cNvSpPr/>
          <p:nvPr/>
        </p:nvSpPr>
        <p:spPr>
          <a:xfrm>
            <a:off x="3740587" y="6392228"/>
            <a:ext cx="2489199" cy="395049"/>
          </a:xfrm>
          <a:prstGeom prst="rect">
            <a:avLst/>
          </a:prstGeom>
          <a:noFill/>
          <a:ln/>
        </p:spPr>
        <p:txBody>
          <a:bodyPr wrap="none" rtlCol="0" anchor="t"/>
          <a:lstStyle/>
          <a:p>
            <a:pPr marL="0" indent="0" algn="ctr">
              <a:lnSpc>
                <a:spcPts val="3110"/>
              </a:lnSpc>
              <a:buNone/>
            </a:pPr>
            <a:r>
              <a:rPr lang="en-US" sz="1944" dirty="0">
                <a:latin typeface="Nobile" pitchFamily="34" charset="0"/>
                <a:ea typeface="Nobile" pitchFamily="34" charset="-122"/>
                <a:cs typeface="Nobile" pitchFamily="34" charset="-120"/>
              </a:rPr>
              <a:t>Cleaning and preparing data.</a:t>
            </a:r>
            <a:endParaRPr lang="en-US" sz="1944" dirty="0"/>
          </a:p>
        </p:txBody>
      </p:sp>
      <p:sp>
        <p:nvSpPr>
          <p:cNvPr id="16" name="Shape 13"/>
          <p:cNvSpPr/>
          <p:nvPr/>
        </p:nvSpPr>
        <p:spPr>
          <a:xfrm>
            <a:off x="7004816" y="3883402"/>
            <a:ext cx="49292" cy="864037"/>
          </a:xfrm>
          <a:prstGeom prst="roundRect">
            <a:avLst>
              <a:gd name="adj" fmla="val 225391"/>
            </a:avLst>
          </a:prstGeom>
          <a:solidFill>
            <a:srgbClr val="B8BFDF"/>
          </a:solidFill>
          <a:ln/>
        </p:spPr>
        <p:txBody>
          <a:bodyPr/>
          <a:lstStyle/>
          <a:p>
            <a:endParaRPr lang="en-US"/>
          </a:p>
        </p:txBody>
      </p:sp>
      <p:sp>
        <p:nvSpPr>
          <p:cNvPr id="17" name="Shape 14"/>
          <p:cNvSpPr/>
          <p:nvPr/>
        </p:nvSpPr>
        <p:spPr>
          <a:xfrm>
            <a:off x="6738927" y="4511537"/>
            <a:ext cx="526982" cy="555427"/>
          </a:xfrm>
          <a:prstGeom prst="roundRect">
            <a:avLst>
              <a:gd name="adj" fmla="val 20003"/>
            </a:avLst>
          </a:prstGeom>
          <a:solidFill>
            <a:srgbClr val="D2D9F9"/>
          </a:solidFill>
          <a:ln w="15240">
            <a:solidFill>
              <a:srgbClr val="B8BFDF"/>
            </a:solidFill>
            <a:prstDash val="solid"/>
          </a:ln>
        </p:spPr>
        <p:txBody>
          <a:bodyPr/>
          <a:lstStyle/>
          <a:p>
            <a:endParaRPr lang="en-US" dirty="0"/>
          </a:p>
        </p:txBody>
      </p:sp>
      <p:sp>
        <p:nvSpPr>
          <p:cNvPr id="18" name="Text 15"/>
          <p:cNvSpPr/>
          <p:nvPr/>
        </p:nvSpPr>
        <p:spPr>
          <a:xfrm>
            <a:off x="6582250" y="4562177"/>
            <a:ext cx="864515" cy="370284"/>
          </a:xfrm>
          <a:prstGeom prst="rect">
            <a:avLst/>
          </a:prstGeom>
          <a:noFill/>
          <a:ln/>
        </p:spPr>
        <p:txBody>
          <a:bodyPr wrap="none" rtlCol="0" anchor="t"/>
          <a:lstStyle/>
          <a:p>
            <a:pPr marL="0" indent="0" algn="ctr">
              <a:lnSpc>
                <a:spcPts val="2916"/>
              </a:lnSpc>
              <a:buNone/>
            </a:pPr>
            <a:r>
              <a:rPr lang="en-US" sz="2916" dirty="0">
                <a:solidFill>
                  <a:srgbClr val="404155"/>
                </a:solidFill>
                <a:latin typeface="Corben" pitchFamily="34" charset="0"/>
                <a:ea typeface="Corben" pitchFamily="34" charset="-122"/>
                <a:cs typeface="Corben" pitchFamily="34" charset="-120"/>
              </a:rPr>
              <a:t>3</a:t>
            </a:r>
            <a:endParaRPr lang="en-US" sz="2916" dirty="0"/>
          </a:p>
        </p:txBody>
      </p:sp>
      <p:sp>
        <p:nvSpPr>
          <p:cNvPr id="19" name="Text 16"/>
          <p:cNvSpPr/>
          <p:nvPr/>
        </p:nvSpPr>
        <p:spPr>
          <a:xfrm>
            <a:off x="5459368" y="2707481"/>
            <a:ext cx="3086100" cy="385763"/>
          </a:xfrm>
          <a:prstGeom prst="rect">
            <a:avLst/>
          </a:prstGeom>
          <a:noFill/>
          <a:ln/>
        </p:spPr>
        <p:txBody>
          <a:bodyPr wrap="none" rtlCol="0" anchor="t"/>
          <a:lstStyle/>
          <a:p>
            <a:pPr marL="0" indent="0" algn="ctr">
              <a:lnSpc>
                <a:spcPts val="3038"/>
              </a:lnSpc>
              <a:buNone/>
            </a:pPr>
            <a:r>
              <a:rPr lang="en-US" sz="2430" dirty="0">
                <a:solidFill>
                  <a:srgbClr val="404155"/>
                </a:solidFill>
                <a:latin typeface="Corben" pitchFamily="34" charset="0"/>
                <a:ea typeface="Corben" pitchFamily="34" charset="-122"/>
                <a:cs typeface="Corben" pitchFamily="34" charset="-120"/>
              </a:rPr>
              <a:t>EDA</a:t>
            </a:r>
            <a:endParaRPr lang="en-US" sz="2430" dirty="0"/>
          </a:p>
        </p:txBody>
      </p:sp>
      <p:sp>
        <p:nvSpPr>
          <p:cNvPr id="20" name="Text 17"/>
          <p:cNvSpPr/>
          <p:nvPr/>
        </p:nvSpPr>
        <p:spPr>
          <a:xfrm>
            <a:off x="4938296" y="3253637"/>
            <a:ext cx="4519255" cy="395049"/>
          </a:xfrm>
          <a:prstGeom prst="rect">
            <a:avLst/>
          </a:prstGeom>
          <a:noFill/>
          <a:ln/>
        </p:spPr>
        <p:txBody>
          <a:bodyPr wrap="none" rtlCol="0" anchor="t"/>
          <a:lstStyle/>
          <a:p>
            <a:pPr marL="0" indent="0" algn="ctr">
              <a:lnSpc>
                <a:spcPts val="3110"/>
              </a:lnSpc>
              <a:buNone/>
            </a:pPr>
            <a:r>
              <a:rPr lang="en-US" sz="1944" dirty="0">
                <a:latin typeface="Nobile" pitchFamily="34" charset="0"/>
                <a:ea typeface="Nobile" pitchFamily="34" charset="-122"/>
                <a:cs typeface="Nobile" pitchFamily="34" charset="-120"/>
              </a:rPr>
              <a:t>Understanding data characteristics.</a:t>
            </a:r>
            <a:endParaRPr lang="en-US" sz="1944" dirty="0"/>
          </a:p>
        </p:txBody>
      </p:sp>
      <p:sp>
        <p:nvSpPr>
          <p:cNvPr id="21" name="Shape 18"/>
          <p:cNvSpPr/>
          <p:nvPr/>
        </p:nvSpPr>
        <p:spPr>
          <a:xfrm>
            <a:off x="9328937" y="4738000"/>
            <a:ext cx="49292" cy="864037"/>
          </a:xfrm>
          <a:prstGeom prst="roundRect">
            <a:avLst>
              <a:gd name="adj" fmla="val 225391"/>
            </a:avLst>
          </a:prstGeom>
          <a:solidFill>
            <a:srgbClr val="B8BFDF"/>
          </a:solidFill>
          <a:ln/>
        </p:spPr>
        <p:txBody>
          <a:bodyPr/>
          <a:lstStyle/>
          <a:p>
            <a:endParaRPr lang="en-US"/>
          </a:p>
        </p:txBody>
      </p:sp>
      <p:sp>
        <p:nvSpPr>
          <p:cNvPr id="22" name="Shape 19"/>
          <p:cNvSpPr/>
          <p:nvPr/>
        </p:nvSpPr>
        <p:spPr>
          <a:xfrm>
            <a:off x="9075870" y="4494311"/>
            <a:ext cx="555427" cy="555427"/>
          </a:xfrm>
          <a:prstGeom prst="roundRect">
            <a:avLst>
              <a:gd name="adj" fmla="val 20003"/>
            </a:avLst>
          </a:prstGeom>
          <a:solidFill>
            <a:srgbClr val="D2D9F9"/>
          </a:solidFill>
          <a:ln w="15240">
            <a:solidFill>
              <a:srgbClr val="B8BFDF"/>
            </a:solidFill>
            <a:prstDash val="solid"/>
          </a:ln>
        </p:spPr>
        <p:txBody>
          <a:bodyPr/>
          <a:lstStyle/>
          <a:p>
            <a:endParaRPr lang="en-US"/>
          </a:p>
        </p:txBody>
      </p:sp>
      <p:sp>
        <p:nvSpPr>
          <p:cNvPr id="23" name="Text 20"/>
          <p:cNvSpPr/>
          <p:nvPr/>
        </p:nvSpPr>
        <p:spPr>
          <a:xfrm flipH="1">
            <a:off x="9066540" y="4562177"/>
            <a:ext cx="555427" cy="370284"/>
          </a:xfrm>
          <a:prstGeom prst="rect">
            <a:avLst/>
          </a:prstGeom>
          <a:noFill/>
          <a:ln/>
        </p:spPr>
        <p:txBody>
          <a:bodyPr wrap="none" rtlCol="0" anchor="t"/>
          <a:lstStyle/>
          <a:p>
            <a:pPr marL="0" indent="0" algn="ctr">
              <a:lnSpc>
                <a:spcPts val="2916"/>
              </a:lnSpc>
              <a:buNone/>
            </a:pPr>
            <a:r>
              <a:rPr lang="en-US" sz="2916" dirty="0">
                <a:solidFill>
                  <a:srgbClr val="404155"/>
                </a:solidFill>
                <a:latin typeface="Corben" pitchFamily="34" charset="0"/>
                <a:ea typeface="Corben" pitchFamily="34" charset="-122"/>
                <a:cs typeface="Corben" pitchFamily="34" charset="-120"/>
              </a:rPr>
              <a:t>4</a:t>
            </a:r>
            <a:endParaRPr lang="en-US" sz="2916" dirty="0"/>
          </a:p>
        </p:txBody>
      </p:sp>
      <p:sp>
        <p:nvSpPr>
          <p:cNvPr id="24" name="Text 21"/>
          <p:cNvSpPr/>
          <p:nvPr/>
        </p:nvSpPr>
        <p:spPr>
          <a:xfrm>
            <a:off x="8830734" y="5858351"/>
            <a:ext cx="1493150" cy="385763"/>
          </a:xfrm>
          <a:prstGeom prst="rect">
            <a:avLst/>
          </a:prstGeom>
          <a:noFill/>
          <a:ln/>
        </p:spPr>
        <p:txBody>
          <a:bodyPr wrap="none" rtlCol="0" anchor="t"/>
          <a:lstStyle/>
          <a:p>
            <a:pPr marL="0" indent="0" algn="ctr">
              <a:lnSpc>
                <a:spcPts val="3038"/>
              </a:lnSpc>
              <a:buNone/>
            </a:pPr>
            <a:r>
              <a:rPr lang="en-US" sz="2430" dirty="0">
                <a:solidFill>
                  <a:srgbClr val="404155"/>
                </a:solidFill>
                <a:latin typeface="Corben" pitchFamily="34" charset="0"/>
                <a:ea typeface="Corben" pitchFamily="34" charset="-122"/>
                <a:cs typeface="Corben" pitchFamily="34" charset="-120"/>
              </a:rPr>
              <a:t>Time Series Analysis</a:t>
            </a:r>
            <a:endParaRPr lang="en-US" sz="2430" dirty="0"/>
          </a:p>
        </p:txBody>
      </p:sp>
      <p:sp>
        <p:nvSpPr>
          <p:cNvPr id="25" name="Text 22"/>
          <p:cNvSpPr/>
          <p:nvPr/>
        </p:nvSpPr>
        <p:spPr>
          <a:xfrm>
            <a:off x="7831668" y="6392228"/>
            <a:ext cx="3479799" cy="395049"/>
          </a:xfrm>
          <a:prstGeom prst="rect">
            <a:avLst/>
          </a:prstGeom>
          <a:noFill/>
          <a:ln/>
        </p:spPr>
        <p:txBody>
          <a:bodyPr wrap="none" rtlCol="0" anchor="t"/>
          <a:lstStyle/>
          <a:p>
            <a:pPr marL="0" indent="0" algn="ctr">
              <a:lnSpc>
                <a:spcPts val="3110"/>
              </a:lnSpc>
              <a:buNone/>
            </a:pPr>
            <a:r>
              <a:rPr lang="en-US" sz="1944" dirty="0">
                <a:latin typeface="Nobile" pitchFamily="34" charset="0"/>
                <a:ea typeface="Nobile" pitchFamily="34" charset="-122"/>
                <a:cs typeface="Nobile" pitchFamily="34" charset="-120"/>
              </a:rPr>
              <a:t>Analyzing trends over time.</a:t>
            </a:r>
            <a:endParaRPr lang="en-US" sz="1944" dirty="0"/>
          </a:p>
        </p:txBody>
      </p:sp>
      <p:sp>
        <p:nvSpPr>
          <p:cNvPr id="27" name="Shape 19">
            <a:extLst>
              <a:ext uri="{FF2B5EF4-FFF2-40B4-BE49-F238E27FC236}">
                <a16:creationId xmlns:a16="http://schemas.microsoft.com/office/drawing/2014/main" id="{4D7ED082-B863-4D84-9F36-AD0F647AEE65}"/>
              </a:ext>
            </a:extLst>
          </p:cNvPr>
          <p:cNvSpPr/>
          <p:nvPr/>
        </p:nvSpPr>
        <p:spPr>
          <a:xfrm>
            <a:off x="11648649" y="4445588"/>
            <a:ext cx="555427" cy="555427"/>
          </a:xfrm>
          <a:prstGeom prst="roundRect">
            <a:avLst>
              <a:gd name="adj" fmla="val 20003"/>
            </a:avLst>
          </a:prstGeom>
          <a:solidFill>
            <a:srgbClr val="D2D9F9"/>
          </a:solidFill>
          <a:ln w="15240">
            <a:solidFill>
              <a:srgbClr val="B8BFDF"/>
            </a:solidFill>
            <a:prstDash val="solid"/>
          </a:ln>
        </p:spPr>
        <p:txBody>
          <a:bodyPr/>
          <a:lstStyle/>
          <a:p>
            <a:endParaRPr lang="en-US"/>
          </a:p>
        </p:txBody>
      </p:sp>
      <p:sp>
        <p:nvSpPr>
          <p:cNvPr id="28" name="Text 20">
            <a:extLst>
              <a:ext uri="{FF2B5EF4-FFF2-40B4-BE49-F238E27FC236}">
                <a16:creationId xmlns:a16="http://schemas.microsoft.com/office/drawing/2014/main" id="{068C7F58-B357-4ED0-8762-2C0530A554D5}"/>
              </a:ext>
            </a:extLst>
          </p:cNvPr>
          <p:cNvSpPr/>
          <p:nvPr/>
        </p:nvSpPr>
        <p:spPr>
          <a:xfrm flipH="1">
            <a:off x="11316442" y="4554856"/>
            <a:ext cx="1232491" cy="395049"/>
          </a:xfrm>
          <a:prstGeom prst="rect">
            <a:avLst/>
          </a:prstGeom>
          <a:noFill/>
          <a:ln/>
        </p:spPr>
        <p:txBody>
          <a:bodyPr wrap="none" rtlCol="0" anchor="t"/>
          <a:lstStyle/>
          <a:p>
            <a:pPr marL="0" indent="0" algn="ctr">
              <a:lnSpc>
                <a:spcPts val="2916"/>
              </a:lnSpc>
              <a:buNone/>
            </a:pPr>
            <a:r>
              <a:rPr lang="en-US" sz="2916" dirty="0">
                <a:solidFill>
                  <a:srgbClr val="404155"/>
                </a:solidFill>
                <a:latin typeface="Corben" pitchFamily="34" charset="0"/>
                <a:ea typeface="Corben" pitchFamily="34" charset="-122"/>
              </a:rPr>
              <a:t>5</a:t>
            </a:r>
            <a:endParaRPr lang="en-US" sz="2916" dirty="0"/>
          </a:p>
        </p:txBody>
      </p:sp>
      <p:sp>
        <p:nvSpPr>
          <p:cNvPr id="32" name="Text 16">
            <a:extLst>
              <a:ext uri="{FF2B5EF4-FFF2-40B4-BE49-F238E27FC236}">
                <a16:creationId xmlns:a16="http://schemas.microsoft.com/office/drawing/2014/main" id="{823C0E17-B2CF-DC67-3DFB-FD139BA5C7F3}"/>
              </a:ext>
            </a:extLst>
          </p:cNvPr>
          <p:cNvSpPr/>
          <p:nvPr/>
        </p:nvSpPr>
        <p:spPr>
          <a:xfrm>
            <a:off x="11141242" y="2734089"/>
            <a:ext cx="1780674" cy="385763"/>
          </a:xfrm>
          <a:prstGeom prst="rect">
            <a:avLst/>
          </a:prstGeom>
          <a:noFill/>
          <a:ln/>
        </p:spPr>
        <p:txBody>
          <a:bodyPr wrap="none" rtlCol="0" anchor="t"/>
          <a:lstStyle/>
          <a:p>
            <a:pPr marL="0" indent="0" algn="ctr">
              <a:lnSpc>
                <a:spcPts val="3038"/>
              </a:lnSpc>
              <a:buNone/>
            </a:pPr>
            <a:r>
              <a:rPr lang="en-US" sz="2430" dirty="0">
                <a:solidFill>
                  <a:srgbClr val="404155"/>
                </a:solidFill>
                <a:latin typeface="Corben" pitchFamily="34" charset="0"/>
                <a:ea typeface="Corben" pitchFamily="34" charset="-122"/>
                <a:cs typeface="Corben" pitchFamily="34" charset="-120"/>
              </a:rPr>
              <a:t>Clustering </a:t>
            </a:r>
            <a:endParaRPr lang="en-US" sz="2430" dirty="0"/>
          </a:p>
        </p:txBody>
      </p:sp>
      <p:sp>
        <p:nvSpPr>
          <p:cNvPr id="33" name="Text 17">
            <a:extLst>
              <a:ext uri="{FF2B5EF4-FFF2-40B4-BE49-F238E27FC236}">
                <a16:creationId xmlns:a16="http://schemas.microsoft.com/office/drawing/2014/main" id="{4BF4F802-CFA4-0903-D2FB-B8CF16909146}"/>
              </a:ext>
            </a:extLst>
          </p:cNvPr>
          <p:cNvSpPr/>
          <p:nvPr/>
        </p:nvSpPr>
        <p:spPr>
          <a:xfrm>
            <a:off x="10297479" y="3188766"/>
            <a:ext cx="3468886" cy="632843"/>
          </a:xfrm>
          <a:prstGeom prst="rect">
            <a:avLst/>
          </a:prstGeom>
          <a:noFill/>
          <a:ln/>
        </p:spPr>
        <p:txBody>
          <a:bodyPr wrap="none" rtlCol="0" anchor="t"/>
          <a:lstStyle/>
          <a:p>
            <a:pPr marL="0" indent="0" algn="ctr">
              <a:lnSpc>
                <a:spcPts val="3110"/>
              </a:lnSpc>
              <a:buNone/>
            </a:pPr>
            <a:r>
              <a:rPr lang="en-US" sz="1944" dirty="0">
                <a:latin typeface="Nobile" pitchFamily="34" charset="0"/>
                <a:ea typeface="Nobile" pitchFamily="34" charset="-122"/>
                <a:cs typeface="Nobile" pitchFamily="34" charset="-120"/>
              </a:rPr>
              <a:t>Clustering based on disorders.</a:t>
            </a:r>
            <a:endParaRPr lang="en-US" sz="1944" dirty="0"/>
          </a:p>
        </p:txBody>
      </p:sp>
      <p:sp>
        <p:nvSpPr>
          <p:cNvPr id="36" name="Shape 3">
            <a:extLst>
              <a:ext uri="{FF2B5EF4-FFF2-40B4-BE49-F238E27FC236}">
                <a16:creationId xmlns:a16="http://schemas.microsoft.com/office/drawing/2014/main" id="{E24567D2-FB78-4485-D7D2-750B8FFF568C}"/>
              </a:ext>
            </a:extLst>
          </p:cNvPr>
          <p:cNvSpPr/>
          <p:nvPr/>
        </p:nvSpPr>
        <p:spPr>
          <a:xfrm flipH="1">
            <a:off x="11889268" y="3883342"/>
            <a:ext cx="49291" cy="570961"/>
          </a:xfrm>
          <a:prstGeom prst="roundRect">
            <a:avLst>
              <a:gd name="adj" fmla="val 225391"/>
            </a:avLst>
          </a:prstGeom>
          <a:solidFill>
            <a:srgbClr val="B8BFDF"/>
          </a:solidFill>
          <a:ln/>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4064"/>
            <a:ext cx="14630400" cy="8229838"/>
          </a:xfrm>
          <a:prstGeom prst="rect">
            <a:avLst/>
          </a:prstGeom>
          <a:solidFill>
            <a:srgbClr val="F3F3FF">
              <a:alpha val="75000"/>
            </a:srgbClr>
          </a:solidFill>
          <a:ln/>
        </p:spPr>
        <p:txBody>
          <a:bodyPr/>
          <a:lstStyle/>
          <a:p>
            <a:endParaRPr lang="en-US" dirty="0"/>
          </a:p>
        </p:txBody>
      </p:sp>
      <p:sp>
        <p:nvSpPr>
          <p:cNvPr id="4" name="Text 1"/>
          <p:cNvSpPr/>
          <p:nvPr/>
        </p:nvSpPr>
        <p:spPr>
          <a:xfrm>
            <a:off x="1334214" y="639723"/>
            <a:ext cx="5474494" cy="684252"/>
          </a:xfrm>
          <a:prstGeom prst="rect">
            <a:avLst/>
          </a:prstGeom>
          <a:noFill/>
          <a:ln/>
        </p:spPr>
        <p:txBody>
          <a:bodyPr wrap="none" rtlCol="0" anchor="t"/>
          <a:lstStyle/>
          <a:p>
            <a:pPr marL="0" indent="0">
              <a:lnSpc>
                <a:spcPts val="5388"/>
              </a:lnSpc>
              <a:buNone/>
            </a:pPr>
            <a:r>
              <a:rPr lang="en-US" sz="4311" b="1" dirty="0">
                <a:solidFill>
                  <a:srgbClr val="00002E"/>
                </a:solidFill>
                <a:latin typeface="Nunito" pitchFamily="34" charset="0"/>
                <a:ea typeface="Nunito" pitchFamily="34" charset="-122"/>
                <a:cs typeface="Nunito" pitchFamily="34" charset="-120"/>
              </a:rPr>
              <a:t>Data Preprocessing</a:t>
            </a:r>
            <a:endParaRPr lang="en-US" sz="4311" dirty="0"/>
          </a:p>
        </p:txBody>
      </p:sp>
      <p:sp>
        <p:nvSpPr>
          <p:cNvPr id="5" name="Text 2"/>
          <p:cNvSpPr/>
          <p:nvPr/>
        </p:nvSpPr>
        <p:spPr>
          <a:xfrm>
            <a:off x="1334214" y="1789271"/>
            <a:ext cx="11961852" cy="1116568"/>
          </a:xfrm>
          <a:prstGeom prst="rect">
            <a:avLst/>
          </a:prstGeom>
          <a:noFill/>
          <a:ln/>
        </p:spPr>
        <p:txBody>
          <a:bodyPr wrap="square" rtlCol="0" anchor="t"/>
          <a:lstStyle/>
          <a:p>
            <a:pPr marL="0" indent="0">
              <a:lnSpc>
                <a:spcPts val="2931"/>
              </a:lnSpc>
              <a:buNone/>
            </a:pPr>
            <a:r>
              <a:rPr lang="en-US" sz="1832" dirty="0">
                <a:solidFill>
                  <a:srgbClr val="00002E"/>
                </a:solidFill>
                <a:latin typeface="PT Sans" pitchFamily="34" charset="0"/>
                <a:ea typeface="PT Sans" pitchFamily="34" charset="-122"/>
                <a:cs typeface="PT Sans" pitchFamily="34" charset="-120"/>
              </a:rPr>
              <a:t>Prior to analysis, the data underwent preprocessing to ensure consistency and reliability. This involved cleaning the data to remove inconsistencies, missing values, and outliers that could affect the analysis. Transformations were applied to achieve stationarity where necessary for time series analysis.</a:t>
            </a:r>
            <a:endParaRPr lang="en-US" sz="1832" dirty="0"/>
          </a:p>
        </p:txBody>
      </p:sp>
      <p:sp>
        <p:nvSpPr>
          <p:cNvPr id="6" name="Shape 3"/>
          <p:cNvSpPr/>
          <p:nvPr/>
        </p:nvSpPr>
        <p:spPr>
          <a:xfrm>
            <a:off x="1668661" y="3167539"/>
            <a:ext cx="29051" cy="4422577"/>
          </a:xfrm>
          <a:prstGeom prst="rect">
            <a:avLst/>
          </a:prstGeom>
          <a:solidFill>
            <a:srgbClr val="DFDFEB"/>
          </a:solidFill>
          <a:ln/>
        </p:spPr>
        <p:txBody>
          <a:bodyPr/>
          <a:lstStyle/>
          <a:p>
            <a:endParaRPr lang="en-US"/>
          </a:p>
        </p:txBody>
      </p:sp>
      <p:sp>
        <p:nvSpPr>
          <p:cNvPr id="7" name="Shape 4"/>
          <p:cNvSpPr/>
          <p:nvPr/>
        </p:nvSpPr>
        <p:spPr>
          <a:xfrm>
            <a:off x="1944886" y="3676412"/>
            <a:ext cx="814268" cy="29051"/>
          </a:xfrm>
          <a:prstGeom prst="rect">
            <a:avLst/>
          </a:prstGeom>
          <a:solidFill>
            <a:srgbClr val="2D4DF2"/>
          </a:solidFill>
          <a:ln/>
        </p:spPr>
        <p:txBody>
          <a:bodyPr/>
          <a:lstStyle/>
          <a:p>
            <a:endParaRPr lang="en-US"/>
          </a:p>
        </p:txBody>
      </p:sp>
      <p:sp>
        <p:nvSpPr>
          <p:cNvPr id="8" name="Shape 5"/>
          <p:cNvSpPr/>
          <p:nvPr/>
        </p:nvSpPr>
        <p:spPr>
          <a:xfrm>
            <a:off x="1421487" y="3429238"/>
            <a:ext cx="523399" cy="523399"/>
          </a:xfrm>
          <a:prstGeom prst="roundRect">
            <a:avLst>
              <a:gd name="adj" fmla="val 80016"/>
            </a:avLst>
          </a:prstGeom>
          <a:solidFill>
            <a:srgbClr val="F3F3FF"/>
          </a:solidFill>
          <a:ln w="22860">
            <a:solidFill>
              <a:srgbClr val="00002E"/>
            </a:solidFill>
            <a:prstDash val="solid"/>
          </a:ln>
        </p:spPr>
        <p:txBody>
          <a:bodyPr/>
          <a:lstStyle/>
          <a:p>
            <a:endParaRPr lang="en-US"/>
          </a:p>
        </p:txBody>
      </p:sp>
      <p:sp>
        <p:nvSpPr>
          <p:cNvPr id="9" name="Text 6"/>
          <p:cNvSpPr/>
          <p:nvPr/>
        </p:nvSpPr>
        <p:spPr>
          <a:xfrm>
            <a:off x="1584603" y="3526631"/>
            <a:ext cx="197048" cy="328493"/>
          </a:xfrm>
          <a:prstGeom prst="rect">
            <a:avLst/>
          </a:prstGeom>
          <a:noFill/>
          <a:ln/>
        </p:spPr>
        <p:txBody>
          <a:bodyPr wrap="none" rtlCol="0" anchor="t"/>
          <a:lstStyle/>
          <a:p>
            <a:pPr marL="0" indent="0" algn="ctr">
              <a:lnSpc>
                <a:spcPts val="2586"/>
              </a:lnSpc>
              <a:buNone/>
            </a:pPr>
            <a:r>
              <a:rPr lang="en-US" sz="2586" b="1" dirty="0">
                <a:solidFill>
                  <a:srgbClr val="2D4DF2"/>
                </a:solidFill>
                <a:latin typeface="Nunito" pitchFamily="34" charset="0"/>
                <a:ea typeface="Nunito" pitchFamily="34" charset="-122"/>
                <a:cs typeface="Nunito" pitchFamily="34" charset="-120"/>
              </a:rPr>
              <a:t>1</a:t>
            </a:r>
            <a:endParaRPr lang="en-US" sz="2586" dirty="0"/>
          </a:p>
        </p:txBody>
      </p:sp>
      <p:sp>
        <p:nvSpPr>
          <p:cNvPr id="10" name="Text 7"/>
          <p:cNvSpPr/>
          <p:nvPr/>
        </p:nvSpPr>
        <p:spPr>
          <a:xfrm>
            <a:off x="2962751" y="3400187"/>
            <a:ext cx="2737247" cy="342067"/>
          </a:xfrm>
          <a:prstGeom prst="rect">
            <a:avLst/>
          </a:prstGeom>
          <a:noFill/>
          <a:ln/>
        </p:spPr>
        <p:txBody>
          <a:bodyPr wrap="none" rtlCol="0" anchor="t"/>
          <a:lstStyle/>
          <a:p>
            <a:pPr marL="0" indent="0" algn="l">
              <a:lnSpc>
                <a:spcPts val="2694"/>
              </a:lnSpc>
              <a:buNone/>
            </a:pPr>
            <a:r>
              <a:rPr lang="en-US" sz="2155" b="1" dirty="0">
                <a:solidFill>
                  <a:srgbClr val="2D4DF2"/>
                </a:solidFill>
                <a:latin typeface="Nunito" pitchFamily="34" charset="0"/>
                <a:ea typeface="Nunito" pitchFamily="34" charset="-122"/>
                <a:cs typeface="Nunito" pitchFamily="34" charset="-120"/>
              </a:rPr>
              <a:t>Data Cleaning</a:t>
            </a:r>
            <a:endParaRPr lang="en-US" sz="2155" dirty="0"/>
          </a:p>
        </p:txBody>
      </p:sp>
      <p:sp>
        <p:nvSpPr>
          <p:cNvPr id="11" name="Text 8"/>
          <p:cNvSpPr/>
          <p:nvPr/>
        </p:nvSpPr>
        <p:spPr>
          <a:xfrm>
            <a:off x="2962751" y="3881795"/>
            <a:ext cx="10333315" cy="372189"/>
          </a:xfrm>
          <a:prstGeom prst="rect">
            <a:avLst/>
          </a:prstGeom>
          <a:noFill/>
          <a:ln/>
        </p:spPr>
        <p:txBody>
          <a:bodyPr wrap="none" rtlCol="0" anchor="t"/>
          <a:lstStyle/>
          <a:p>
            <a:pPr marL="0" indent="0" algn="l">
              <a:lnSpc>
                <a:spcPts val="2931"/>
              </a:lnSpc>
              <a:buNone/>
            </a:pPr>
            <a:r>
              <a:rPr lang="en-US" sz="1832" dirty="0">
                <a:solidFill>
                  <a:srgbClr val="00002E"/>
                </a:solidFill>
                <a:latin typeface="PT Sans" pitchFamily="34" charset="0"/>
                <a:ea typeface="PT Sans" pitchFamily="34" charset="-122"/>
                <a:cs typeface="PT Sans" pitchFamily="34" charset="-120"/>
              </a:rPr>
              <a:t>Remove inconsistencies and missing values</a:t>
            </a:r>
            <a:endParaRPr lang="en-US" sz="1832" dirty="0"/>
          </a:p>
        </p:txBody>
      </p:sp>
      <p:sp>
        <p:nvSpPr>
          <p:cNvPr id="12" name="Shape 9"/>
          <p:cNvSpPr/>
          <p:nvPr/>
        </p:nvSpPr>
        <p:spPr>
          <a:xfrm>
            <a:off x="1944886" y="5228153"/>
            <a:ext cx="814268" cy="29051"/>
          </a:xfrm>
          <a:prstGeom prst="rect">
            <a:avLst/>
          </a:prstGeom>
          <a:solidFill>
            <a:srgbClr val="015F98"/>
          </a:solidFill>
          <a:ln/>
        </p:spPr>
        <p:txBody>
          <a:bodyPr/>
          <a:lstStyle/>
          <a:p>
            <a:endParaRPr lang="en-US"/>
          </a:p>
        </p:txBody>
      </p:sp>
      <p:sp>
        <p:nvSpPr>
          <p:cNvPr id="13" name="Shape 10"/>
          <p:cNvSpPr/>
          <p:nvPr/>
        </p:nvSpPr>
        <p:spPr>
          <a:xfrm>
            <a:off x="1421487" y="4980980"/>
            <a:ext cx="523399" cy="523399"/>
          </a:xfrm>
          <a:prstGeom prst="roundRect">
            <a:avLst>
              <a:gd name="adj" fmla="val 80016"/>
            </a:avLst>
          </a:prstGeom>
          <a:solidFill>
            <a:srgbClr val="F3F3FF"/>
          </a:solidFill>
          <a:ln w="22860">
            <a:solidFill>
              <a:srgbClr val="00002E"/>
            </a:solidFill>
            <a:prstDash val="solid"/>
          </a:ln>
        </p:spPr>
        <p:txBody>
          <a:bodyPr/>
          <a:lstStyle/>
          <a:p>
            <a:endParaRPr lang="en-US"/>
          </a:p>
        </p:txBody>
      </p:sp>
      <p:sp>
        <p:nvSpPr>
          <p:cNvPr id="14" name="Text 11"/>
          <p:cNvSpPr/>
          <p:nvPr/>
        </p:nvSpPr>
        <p:spPr>
          <a:xfrm>
            <a:off x="1584603" y="5078373"/>
            <a:ext cx="197048" cy="328493"/>
          </a:xfrm>
          <a:prstGeom prst="rect">
            <a:avLst/>
          </a:prstGeom>
          <a:noFill/>
          <a:ln/>
        </p:spPr>
        <p:txBody>
          <a:bodyPr wrap="none" rtlCol="0" anchor="t"/>
          <a:lstStyle/>
          <a:p>
            <a:pPr marL="0" indent="0" algn="ctr">
              <a:lnSpc>
                <a:spcPts val="2586"/>
              </a:lnSpc>
              <a:buNone/>
            </a:pPr>
            <a:r>
              <a:rPr lang="en-US" sz="2586" b="1" dirty="0">
                <a:solidFill>
                  <a:srgbClr val="015F98"/>
                </a:solidFill>
                <a:latin typeface="Nunito" pitchFamily="34" charset="0"/>
                <a:ea typeface="Nunito" pitchFamily="34" charset="-122"/>
                <a:cs typeface="Nunito" pitchFamily="34" charset="-120"/>
              </a:rPr>
              <a:t>2</a:t>
            </a:r>
            <a:endParaRPr lang="en-US" sz="2586" dirty="0"/>
          </a:p>
        </p:txBody>
      </p:sp>
      <p:sp>
        <p:nvSpPr>
          <p:cNvPr id="15" name="Text 12"/>
          <p:cNvSpPr/>
          <p:nvPr/>
        </p:nvSpPr>
        <p:spPr>
          <a:xfrm>
            <a:off x="2962751" y="4951928"/>
            <a:ext cx="2737247" cy="342067"/>
          </a:xfrm>
          <a:prstGeom prst="rect">
            <a:avLst/>
          </a:prstGeom>
          <a:noFill/>
          <a:ln/>
        </p:spPr>
        <p:txBody>
          <a:bodyPr wrap="none" rtlCol="0" anchor="t"/>
          <a:lstStyle/>
          <a:p>
            <a:pPr marL="0" indent="0" algn="l">
              <a:lnSpc>
                <a:spcPts val="2694"/>
              </a:lnSpc>
              <a:buNone/>
            </a:pPr>
            <a:r>
              <a:rPr lang="en-US" sz="2155" b="1" dirty="0">
                <a:solidFill>
                  <a:srgbClr val="015F98"/>
                </a:solidFill>
                <a:latin typeface="Nunito" pitchFamily="34" charset="0"/>
                <a:ea typeface="Nunito" pitchFamily="34" charset="-122"/>
                <a:cs typeface="Nunito" pitchFamily="34" charset="-120"/>
              </a:rPr>
              <a:t>Outlier Detection</a:t>
            </a:r>
            <a:endParaRPr lang="en-US" sz="2155" dirty="0"/>
          </a:p>
        </p:txBody>
      </p:sp>
      <p:sp>
        <p:nvSpPr>
          <p:cNvPr id="16" name="Text 13"/>
          <p:cNvSpPr/>
          <p:nvPr/>
        </p:nvSpPr>
        <p:spPr>
          <a:xfrm>
            <a:off x="2962751" y="5433536"/>
            <a:ext cx="10333315" cy="372189"/>
          </a:xfrm>
          <a:prstGeom prst="rect">
            <a:avLst/>
          </a:prstGeom>
          <a:noFill/>
          <a:ln/>
        </p:spPr>
        <p:txBody>
          <a:bodyPr wrap="none" rtlCol="0" anchor="t"/>
          <a:lstStyle/>
          <a:p>
            <a:pPr marL="0" indent="0" algn="l">
              <a:lnSpc>
                <a:spcPts val="2931"/>
              </a:lnSpc>
              <a:buNone/>
            </a:pPr>
            <a:r>
              <a:rPr lang="en-US" sz="1832" dirty="0">
                <a:solidFill>
                  <a:srgbClr val="00002E"/>
                </a:solidFill>
                <a:latin typeface="PT Sans" pitchFamily="34" charset="0"/>
                <a:ea typeface="PT Sans" pitchFamily="34" charset="-122"/>
                <a:cs typeface="PT Sans" pitchFamily="34" charset="-120"/>
              </a:rPr>
              <a:t>Identify and handle outliers in the dataset</a:t>
            </a:r>
            <a:endParaRPr lang="en-US" sz="1832" dirty="0"/>
          </a:p>
        </p:txBody>
      </p:sp>
      <p:sp>
        <p:nvSpPr>
          <p:cNvPr id="17" name="Shape 14"/>
          <p:cNvSpPr/>
          <p:nvPr/>
        </p:nvSpPr>
        <p:spPr>
          <a:xfrm>
            <a:off x="1944886" y="6779895"/>
            <a:ext cx="814268" cy="29051"/>
          </a:xfrm>
          <a:prstGeom prst="rect">
            <a:avLst/>
          </a:prstGeom>
          <a:solidFill>
            <a:srgbClr val="AD1F96"/>
          </a:solidFill>
          <a:ln/>
        </p:spPr>
        <p:txBody>
          <a:bodyPr/>
          <a:lstStyle/>
          <a:p>
            <a:endParaRPr lang="en-US"/>
          </a:p>
        </p:txBody>
      </p:sp>
      <p:sp>
        <p:nvSpPr>
          <p:cNvPr id="18" name="Shape 15"/>
          <p:cNvSpPr/>
          <p:nvPr/>
        </p:nvSpPr>
        <p:spPr>
          <a:xfrm>
            <a:off x="1421487" y="6532721"/>
            <a:ext cx="523399" cy="523399"/>
          </a:xfrm>
          <a:prstGeom prst="roundRect">
            <a:avLst>
              <a:gd name="adj" fmla="val 80016"/>
            </a:avLst>
          </a:prstGeom>
          <a:solidFill>
            <a:srgbClr val="F3F3FF"/>
          </a:solidFill>
          <a:ln w="22860">
            <a:solidFill>
              <a:srgbClr val="00002E"/>
            </a:solidFill>
            <a:prstDash val="solid"/>
          </a:ln>
        </p:spPr>
        <p:txBody>
          <a:bodyPr/>
          <a:lstStyle/>
          <a:p>
            <a:endParaRPr lang="en-US"/>
          </a:p>
        </p:txBody>
      </p:sp>
      <p:sp>
        <p:nvSpPr>
          <p:cNvPr id="19" name="Text 16"/>
          <p:cNvSpPr/>
          <p:nvPr/>
        </p:nvSpPr>
        <p:spPr>
          <a:xfrm>
            <a:off x="1584603" y="6630114"/>
            <a:ext cx="197048" cy="328493"/>
          </a:xfrm>
          <a:prstGeom prst="rect">
            <a:avLst/>
          </a:prstGeom>
          <a:noFill/>
          <a:ln/>
        </p:spPr>
        <p:txBody>
          <a:bodyPr wrap="none" rtlCol="0" anchor="t"/>
          <a:lstStyle/>
          <a:p>
            <a:pPr marL="0" indent="0" algn="ctr">
              <a:lnSpc>
                <a:spcPts val="2586"/>
              </a:lnSpc>
              <a:buNone/>
            </a:pPr>
            <a:r>
              <a:rPr lang="en-US" sz="2586" b="1" dirty="0">
                <a:solidFill>
                  <a:srgbClr val="AD1F96"/>
                </a:solidFill>
                <a:latin typeface="Nunito" pitchFamily="34" charset="0"/>
                <a:ea typeface="Nunito" pitchFamily="34" charset="-122"/>
                <a:cs typeface="Nunito" pitchFamily="34" charset="-120"/>
              </a:rPr>
              <a:t>3</a:t>
            </a:r>
            <a:endParaRPr lang="en-US" sz="2586" dirty="0"/>
          </a:p>
        </p:txBody>
      </p:sp>
      <p:sp>
        <p:nvSpPr>
          <p:cNvPr id="20" name="Text 17"/>
          <p:cNvSpPr/>
          <p:nvPr/>
        </p:nvSpPr>
        <p:spPr>
          <a:xfrm>
            <a:off x="2962751" y="6503670"/>
            <a:ext cx="2737247" cy="342067"/>
          </a:xfrm>
          <a:prstGeom prst="rect">
            <a:avLst/>
          </a:prstGeom>
          <a:noFill/>
          <a:ln/>
        </p:spPr>
        <p:txBody>
          <a:bodyPr wrap="none" rtlCol="0" anchor="t"/>
          <a:lstStyle/>
          <a:p>
            <a:pPr marL="0" indent="0" algn="l">
              <a:lnSpc>
                <a:spcPts val="2694"/>
              </a:lnSpc>
              <a:buNone/>
            </a:pPr>
            <a:r>
              <a:rPr lang="en-US" sz="2155" b="1" dirty="0">
                <a:solidFill>
                  <a:srgbClr val="AD1F96"/>
                </a:solidFill>
                <a:latin typeface="Nunito" pitchFamily="34" charset="0"/>
                <a:ea typeface="Nunito" pitchFamily="34" charset="-122"/>
                <a:cs typeface="Nunito" pitchFamily="34" charset="-120"/>
              </a:rPr>
              <a:t>Transformation</a:t>
            </a:r>
            <a:endParaRPr lang="en-US" sz="2155" dirty="0"/>
          </a:p>
        </p:txBody>
      </p:sp>
      <p:sp>
        <p:nvSpPr>
          <p:cNvPr id="21" name="Text 18"/>
          <p:cNvSpPr/>
          <p:nvPr/>
        </p:nvSpPr>
        <p:spPr>
          <a:xfrm>
            <a:off x="2962751" y="6985278"/>
            <a:ext cx="10333315" cy="372189"/>
          </a:xfrm>
          <a:prstGeom prst="rect">
            <a:avLst/>
          </a:prstGeom>
          <a:noFill/>
          <a:ln/>
        </p:spPr>
        <p:txBody>
          <a:bodyPr wrap="none" rtlCol="0" anchor="t"/>
          <a:lstStyle/>
          <a:p>
            <a:pPr marL="0" indent="0" algn="l">
              <a:lnSpc>
                <a:spcPts val="2931"/>
              </a:lnSpc>
              <a:buNone/>
            </a:pPr>
            <a:r>
              <a:rPr lang="en-US" sz="1832" dirty="0">
                <a:solidFill>
                  <a:srgbClr val="00002E"/>
                </a:solidFill>
                <a:latin typeface="PT Sans" pitchFamily="34" charset="0"/>
                <a:ea typeface="PT Sans" pitchFamily="34" charset="-122"/>
                <a:cs typeface="PT Sans" pitchFamily="34" charset="-120"/>
              </a:rPr>
              <a:t>Apply transformations for stationarity</a:t>
            </a:r>
            <a:endParaRPr lang="en-US" sz="1832"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4064"/>
            <a:ext cx="14630400" cy="8229838"/>
          </a:xfrm>
          <a:prstGeom prst="rect">
            <a:avLst/>
          </a:prstGeom>
          <a:solidFill>
            <a:srgbClr val="F3F3FF">
              <a:alpha val="75000"/>
            </a:srgbClr>
          </a:solidFill>
          <a:ln/>
        </p:spPr>
        <p:txBody>
          <a:bodyPr/>
          <a:lstStyle/>
          <a:p>
            <a:endParaRPr lang="en-US"/>
          </a:p>
        </p:txBody>
      </p:sp>
      <p:sp>
        <p:nvSpPr>
          <p:cNvPr id="4" name="Text 1"/>
          <p:cNvSpPr/>
          <p:nvPr/>
        </p:nvSpPr>
        <p:spPr>
          <a:xfrm>
            <a:off x="2014180" y="567095"/>
            <a:ext cx="5779532" cy="606385"/>
          </a:xfrm>
          <a:prstGeom prst="rect">
            <a:avLst/>
          </a:prstGeom>
          <a:noFill/>
          <a:ln/>
        </p:spPr>
        <p:txBody>
          <a:bodyPr wrap="none" rtlCol="0" anchor="t"/>
          <a:lstStyle/>
          <a:p>
            <a:pPr marL="0" indent="0">
              <a:lnSpc>
                <a:spcPts val="4776"/>
              </a:lnSpc>
              <a:buNone/>
            </a:pPr>
            <a:r>
              <a:rPr lang="en-US" sz="3821" b="1" dirty="0">
                <a:solidFill>
                  <a:srgbClr val="00002E"/>
                </a:solidFill>
                <a:latin typeface="Nunito" pitchFamily="34" charset="0"/>
                <a:ea typeface="Nunito" pitchFamily="34" charset="-122"/>
                <a:cs typeface="Nunito" pitchFamily="34" charset="-120"/>
              </a:rPr>
              <a:t>Exploratory Data Analysis</a:t>
            </a:r>
            <a:endParaRPr lang="en-US" sz="3821" dirty="0"/>
          </a:p>
        </p:txBody>
      </p:sp>
      <p:sp>
        <p:nvSpPr>
          <p:cNvPr id="5" name="Text 2"/>
          <p:cNvSpPr/>
          <p:nvPr/>
        </p:nvSpPr>
        <p:spPr>
          <a:xfrm>
            <a:off x="2014180" y="1585912"/>
            <a:ext cx="10601920" cy="1319689"/>
          </a:xfrm>
          <a:prstGeom prst="rect">
            <a:avLst/>
          </a:prstGeom>
          <a:noFill/>
          <a:ln/>
        </p:spPr>
        <p:txBody>
          <a:bodyPr wrap="square" rtlCol="0" anchor="t"/>
          <a:lstStyle/>
          <a:p>
            <a:pPr marL="0" indent="0">
              <a:lnSpc>
                <a:spcPts val="2598"/>
              </a:lnSpc>
              <a:buNone/>
            </a:pPr>
            <a:r>
              <a:rPr lang="en-US" sz="1624" dirty="0">
                <a:solidFill>
                  <a:srgbClr val="00002E"/>
                </a:solidFill>
                <a:latin typeface="PT Sans" pitchFamily="34" charset="0"/>
                <a:ea typeface="PT Sans" pitchFamily="34" charset="-122"/>
                <a:cs typeface="PT Sans" pitchFamily="34" charset="-120"/>
              </a:rPr>
              <a:t>Exploratory data analysis was conducted to gain insights into the underlying patterns and trends in mental health disorder prevalence over time. Line plots, histograms, and other graphical methods were used to visualize the data and identify systematic variations. The analysis revealed skewed distributions for most disorders, with long tails towards higher values. Box plots identified outliers, especially for depressive and anxiety disorders.</a:t>
            </a:r>
            <a:endParaRPr lang="en-US" sz="1624" dirty="0"/>
          </a:p>
        </p:txBody>
      </p:sp>
      <p:sp>
        <p:nvSpPr>
          <p:cNvPr id="6" name="Shape 3"/>
          <p:cNvSpPr/>
          <p:nvPr/>
        </p:nvSpPr>
        <p:spPr>
          <a:xfrm>
            <a:off x="2014180" y="3137535"/>
            <a:ext cx="5146238" cy="3180517"/>
          </a:xfrm>
          <a:prstGeom prst="roundRect">
            <a:avLst>
              <a:gd name="adj" fmla="val 11671"/>
            </a:avLst>
          </a:prstGeom>
          <a:noFill/>
          <a:ln w="22860">
            <a:solidFill>
              <a:srgbClr val="2D4DF2"/>
            </a:solidFill>
            <a:prstDash val="solid"/>
          </a:ln>
        </p:spPr>
        <p:txBody>
          <a:bodyPr/>
          <a:lstStyle/>
          <a:p>
            <a:endParaRPr lang="en-US"/>
          </a:p>
        </p:txBody>
      </p:sp>
      <p:pic>
        <p:nvPicPr>
          <p:cNvPr id="7" name="Image 1" descr="preencoded.png"/>
          <p:cNvPicPr>
            <a:picLocks noChangeAspect="1"/>
          </p:cNvPicPr>
          <p:nvPr/>
        </p:nvPicPr>
        <p:blipFill>
          <a:blip r:embed="rId4"/>
          <a:stretch>
            <a:fillRect/>
          </a:stretch>
        </p:blipFill>
        <p:spPr>
          <a:xfrm>
            <a:off x="2037040" y="3160395"/>
            <a:ext cx="5100518" cy="3134797"/>
          </a:xfrm>
          <a:prstGeom prst="rect">
            <a:avLst/>
          </a:prstGeom>
        </p:spPr>
      </p:pic>
      <p:sp>
        <p:nvSpPr>
          <p:cNvPr id="8" name="Text 4"/>
          <p:cNvSpPr/>
          <p:nvPr/>
        </p:nvSpPr>
        <p:spPr>
          <a:xfrm>
            <a:off x="2014180" y="6575822"/>
            <a:ext cx="2715458" cy="303252"/>
          </a:xfrm>
          <a:prstGeom prst="rect">
            <a:avLst/>
          </a:prstGeom>
          <a:noFill/>
          <a:ln/>
        </p:spPr>
        <p:txBody>
          <a:bodyPr wrap="none" rtlCol="0" anchor="t"/>
          <a:lstStyle/>
          <a:p>
            <a:pPr marL="0" indent="0" algn="l">
              <a:lnSpc>
                <a:spcPts val="2388"/>
              </a:lnSpc>
              <a:buNone/>
            </a:pPr>
            <a:r>
              <a:rPr lang="en-US" sz="1910" b="1" dirty="0">
                <a:solidFill>
                  <a:srgbClr val="2D4DF2"/>
                </a:solidFill>
                <a:latin typeface="Nunito" pitchFamily="34" charset="0"/>
                <a:ea typeface="Nunito" pitchFamily="34" charset="-122"/>
                <a:cs typeface="Nunito" pitchFamily="34" charset="-120"/>
              </a:rPr>
              <a:t>Distribution of Disorders</a:t>
            </a:r>
            <a:endParaRPr lang="en-US" sz="1910" dirty="0"/>
          </a:p>
        </p:txBody>
      </p:sp>
      <p:sp>
        <p:nvSpPr>
          <p:cNvPr id="9" name="Text 5"/>
          <p:cNvSpPr/>
          <p:nvPr/>
        </p:nvSpPr>
        <p:spPr>
          <a:xfrm>
            <a:off x="2014180" y="7002780"/>
            <a:ext cx="5146238" cy="659844"/>
          </a:xfrm>
          <a:prstGeom prst="rect">
            <a:avLst/>
          </a:prstGeom>
          <a:noFill/>
          <a:ln/>
        </p:spPr>
        <p:txBody>
          <a:bodyPr wrap="square" rtlCol="0" anchor="t"/>
          <a:lstStyle/>
          <a:p>
            <a:pPr marL="0" indent="0" algn="l">
              <a:lnSpc>
                <a:spcPts val="2598"/>
              </a:lnSpc>
              <a:buNone/>
            </a:pPr>
            <a:r>
              <a:rPr lang="en-US" sz="1624" dirty="0">
                <a:solidFill>
                  <a:srgbClr val="00002E"/>
                </a:solidFill>
                <a:latin typeface="PT Sans" pitchFamily="34" charset="0"/>
                <a:ea typeface="PT Sans" pitchFamily="34" charset="-122"/>
                <a:cs typeface="PT Sans" pitchFamily="34" charset="-120"/>
              </a:rPr>
              <a:t>Histograms showing skewed prevalence of mental health disorders</a:t>
            </a:r>
            <a:endParaRPr lang="en-US" sz="1624" dirty="0"/>
          </a:p>
        </p:txBody>
      </p:sp>
      <p:sp>
        <p:nvSpPr>
          <p:cNvPr id="10" name="Shape 6"/>
          <p:cNvSpPr/>
          <p:nvPr/>
        </p:nvSpPr>
        <p:spPr>
          <a:xfrm>
            <a:off x="7469743" y="3137535"/>
            <a:ext cx="5146358" cy="3180636"/>
          </a:xfrm>
          <a:prstGeom prst="roundRect">
            <a:avLst>
              <a:gd name="adj" fmla="val 11670"/>
            </a:avLst>
          </a:prstGeom>
          <a:noFill/>
          <a:ln w="22860">
            <a:solidFill>
              <a:srgbClr val="015F98"/>
            </a:solidFill>
            <a:prstDash val="solid"/>
          </a:ln>
        </p:spPr>
        <p:txBody>
          <a:bodyPr/>
          <a:lstStyle/>
          <a:p>
            <a:endParaRPr lang="en-US"/>
          </a:p>
        </p:txBody>
      </p:sp>
      <p:pic>
        <p:nvPicPr>
          <p:cNvPr id="11" name="Image 2" descr="preencoded.png"/>
          <p:cNvPicPr>
            <a:picLocks noChangeAspect="1"/>
          </p:cNvPicPr>
          <p:nvPr/>
        </p:nvPicPr>
        <p:blipFill>
          <a:blip r:embed="rId5"/>
          <a:stretch>
            <a:fillRect/>
          </a:stretch>
        </p:blipFill>
        <p:spPr>
          <a:xfrm>
            <a:off x="7476278" y="3137535"/>
            <a:ext cx="5515005" cy="3389591"/>
          </a:xfrm>
          <a:prstGeom prst="rect">
            <a:avLst/>
          </a:prstGeom>
        </p:spPr>
      </p:pic>
      <p:sp>
        <p:nvSpPr>
          <p:cNvPr id="12" name="Text 7"/>
          <p:cNvSpPr/>
          <p:nvPr/>
        </p:nvSpPr>
        <p:spPr>
          <a:xfrm>
            <a:off x="7469743" y="6575941"/>
            <a:ext cx="2426018" cy="303252"/>
          </a:xfrm>
          <a:prstGeom prst="rect">
            <a:avLst/>
          </a:prstGeom>
          <a:noFill/>
          <a:ln/>
        </p:spPr>
        <p:txBody>
          <a:bodyPr wrap="none" rtlCol="0" anchor="t"/>
          <a:lstStyle/>
          <a:p>
            <a:pPr marL="0" indent="0" algn="l">
              <a:lnSpc>
                <a:spcPts val="2388"/>
              </a:lnSpc>
              <a:buNone/>
            </a:pPr>
            <a:r>
              <a:rPr lang="en-US" sz="1910" b="1" dirty="0">
                <a:solidFill>
                  <a:srgbClr val="015F98"/>
                </a:solidFill>
                <a:latin typeface="Nunito" pitchFamily="34" charset="0"/>
                <a:ea typeface="Nunito" pitchFamily="34" charset="-122"/>
                <a:cs typeface="Nunito" pitchFamily="34" charset="-120"/>
              </a:rPr>
              <a:t>Outlier Detection</a:t>
            </a:r>
            <a:endParaRPr lang="en-US" sz="1910" dirty="0"/>
          </a:p>
        </p:txBody>
      </p:sp>
      <p:sp>
        <p:nvSpPr>
          <p:cNvPr id="13" name="Text 8"/>
          <p:cNvSpPr/>
          <p:nvPr/>
        </p:nvSpPr>
        <p:spPr>
          <a:xfrm>
            <a:off x="7469743" y="7002899"/>
            <a:ext cx="5146358" cy="659844"/>
          </a:xfrm>
          <a:prstGeom prst="rect">
            <a:avLst/>
          </a:prstGeom>
          <a:noFill/>
          <a:ln/>
        </p:spPr>
        <p:txBody>
          <a:bodyPr wrap="square" rtlCol="0" anchor="t"/>
          <a:lstStyle/>
          <a:p>
            <a:pPr marL="0" indent="0" algn="l">
              <a:lnSpc>
                <a:spcPts val="2598"/>
              </a:lnSpc>
              <a:buNone/>
            </a:pPr>
            <a:r>
              <a:rPr lang="en-US" sz="1624" dirty="0">
                <a:solidFill>
                  <a:srgbClr val="00002E"/>
                </a:solidFill>
                <a:latin typeface="PT Sans" pitchFamily="34" charset="0"/>
                <a:ea typeface="PT Sans" pitchFamily="34" charset="-122"/>
                <a:cs typeface="PT Sans" pitchFamily="34" charset="-120"/>
              </a:rPr>
              <a:t>Box plots revealing outliers in depressive and anxiety disorders</a:t>
            </a:r>
            <a:endParaRPr lang="en-US" sz="162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2032"/>
            <a:ext cx="14630400" cy="8229838"/>
          </a:xfrm>
          <a:prstGeom prst="rect">
            <a:avLst/>
          </a:prstGeom>
          <a:solidFill>
            <a:srgbClr val="F3F3FF">
              <a:alpha val="75000"/>
            </a:srgbClr>
          </a:solidFill>
          <a:ln/>
        </p:spPr>
        <p:txBody>
          <a:bodyPr/>
          <a:lstStyle/>
          <a:p>
            <a:endParaRPr lang="en-US"/>
          </a:p>
        </p:txBody>
      </p:sp>
      <p:sp>
        <p:nvSpPr>
          <p:cNvPr id="4" name="Text 1"/>
          <p:cNvSpPr/>
          <p:nvPr/>
        </p:nvSpPr>
        <p:spPr>
          <a:xfrm>
            <a:off x="1334213" y="639723"/>
            <a:ext cx="8688091" cy="684252"/>
          </a:xfrm>
          <a:prstGeom prst="rect">
            <a:avLst/>
          </a:prstGeom>
          <a:noFill/>
          <a:ln/>
        </p:spPr>
        <p:txBody>
          <a:bodyPr wrap="none" rtlCol="0" anchor="t"/>
          <a:lstStyle/>
          <a:p>
            <a:pPr marL="0" indent="0">
              <a:lnSpc>
                <a:spcPts val="5388"/>
              </a:lnSpc>
              <a:buNone/>
            </a:pPr>
            <a:r>
              <a:rPr lang="en-US" sz="4311" b="1" dirty="0">
                <a:solidFill>
                  <a:srgbClr val="00002E"/>
                </a:solidFill>
                <a:latin typeface="Nunito" pitchFamily="34" charset="0"/>
              </a:rPr>
              <a:t>Histograms of mental Disorders</a:t>
            </a:r>
            <a:endParaRPr lang="en-US" sz="4311" dirty="0"/>
          </a:p>
        </p:txBody>
      </p:sp>
      <p:sp>
        <p:nvSpPr>
          <p:cNvPr id="5" name="Text 2"/>
          <p:cNvSpPr/>
          <p:nvPr/>
        </p:nvSpPr>
        <p:spPr>
          <a:xfrm>
            <a:off x="1334214" y="1789271"/>
            <a:ext cx="11961852" cy="1116568"/>
          </a:xfrm>
          <a:prstGeom prst="rect">
            <a:avLst/>
          </a:prstGeom>
          <a:noFill/>
          <a:ln/>
        </p:spPr>
        <p:txBody>
          <a:bodyPr wrap="square" rtlCol="0" anchor="t"/>
          <a:lstStyle/>
          <a:p>
            <a:pPr marL="0" indent="0">
              <a:lnSpc>
                <a:spcPts val="2931"/>
              </a:lnSpc>
              <a:buNone/>
            </a:pPr>
            <a:r>
              <a:rPr lang="en-US" sz="1832" dirty="0">
                <a:solidFill>
                  <a:srgbClr val="00002E"/>
                </a:solidFill>
                <a:latin typeface="PT Sans" pitchFamily="34" charset="0"/>
                <a:ea typeface="PT Sans" pitchFamily="34" charset="-122"/>
                <a:cs typeface="PT Sans" pitchFamily="34" charset="-120"/>
              </a:rPr>
              <a:t>Prior to analysis, the data underwent preprocessing to ensure consistency and reliability. This involved cleaning the data to remove inconsistencies, missing values, and outliers that could affect the analysis. Transformations were applied to achieve stationarity where necessary for time series analysis.</a:t>
            </a:r>
          </a:p>
          <a:p>
            <a:pPr marL="0" indent="0">
              <a:lnSpc>
                <a:spcPts val="2931"/>
              </a:lnSpc>
              <a:buNone/>
            </a:pPr>
            <a:endParaRPr lang="en-US" sz="1832" dirty="0"/>
          </a:p>
        </p:txBody>
      </p:sp>
      <p:sp>
        <p:nvSpPr>
          <p:cNvPr id="6" name="Shape 3"/>
          <p:cNvSpPr/>
          <p:nvPr/>
        </p:nvSpPr>
        <p:spPr>
          <a:xfrm>
            <a:off x="1668661" y="3167539"/>
            <a:ext cx="29051" cy="4422577"/>
          </a:xfrm>
          <a:prstGeom prst="rect">
            <a:avLst/>
          </a:prstGeom>
          <a:solidFill>
            <a:srgbClr val="DFDFEB"/>
          </a:solidFill>
          <a:ln/>
        </p:spPr>
        <p:txBody>
          <a:bodyPr/>
          <a:lstStyle/>
          <a:p>
            <a:endParaRPr lang="en-US"/>
          </a:p>
        </p:txBody>
      </p:sp>
      <p:sp>
        <p:nvSpPr>
          <p:cNvPr id="7" name="Shape 4"/>
          <p:cNvSpPr/>
          <p:nvPr/>
        </p:nvSpPr>
        <p:spPr>
          <a:xfrm>
            <a:off x="1944886" y="3676412"/>
            <a:ext cx="814268" cy="29051"/>
          </a:xfrm>
          <a:prstGeom prst="rect">
            <a:avLst/>
          </a:prstGeom>
          <a:solidFill>
            <a:srgbClr val="2D4DF2"/>
          </a:solidFill>
          <a:ln/>
        </p:spPr>
        <p:txBody>
          <a:bodyPr/>
          <a:lstStyle/>
          <a:p>
            <a:endParaRPr lang="en-US"/>
          </a:p>
        </p:txBody>
      </p:sp>
      <p:sp>
        <p:nvSpPr>
          <p:cNvPr id="8" name="Shape 5"/>
          <p:cNvSpPr/>
          <p:nvPr/>
        </p:nvSpPr>
        <p:spPr>
          <a:xfrm>
            <a:off x="1421487" y="3429238"/>
            <a:ext cx="523399" cy="523399"/>
          </a:xfrm>
          <a:prstGeom prst="roundRect">
            <a:avLst>
              <a:gd name="adj" fmla="val 80016"/>
            </a:avLst>
          </a:prstGeom>
          <a:solidFill>
            <a:srgbClr val="F3F3FF"/>
          </a:solidFill>
          <a:ln w="22860">
            <a:solidFill>
              <a:srgbClr val="00002E"/>
            </a:solidFill>
            <a:prstDash val="solid"/>
          </a:ln>
        </p:spPr>
        <p:txBody>
          <a:bodyPr/>
          <a:lstStyle/>
          <a:p>
            <a:endParaRPr lang="en-US"/>
          </a:p>
        </p:txBody>
      </p:sp>
      <p:sp>
        <p:nvSpPr>
          <p:cNvPr id="9" name="Text 6"/>
          <p:cNvSpPr/>
          <p:nvPr/>
        </p:nvSpPr>
        <p:spPr>
          <a:xfrm>
            <a:off x="1584603" y="3526631"/>
            <a:ext cx="197048" cy="328493"/>
          </a:xfrm>
          <a:prstGeom prst="rect">
            <a:avLst/>
          </a:prstGeom>
          <a:noFill/>
          <a:ln/>
        </p:spPr>
        <p:txBody>
          <a:bodyPr wrap="none" rtlCol="0" anchor="t"/>
          <a:lstStyle/>
          <a:p>
            <a:pPr marL="0" indent="0" algn="ctr">
              <a:lnSpc>
                <a:spcPts val="2586"/>
              </a:lnSpc>
              <a:buNone/>
            </a:pPr>
            <a:r>
              <a:rPr lang="en-US" sz="2586" b="1" dirty="0">
                <a:solidFill>
                  <a:srgbClr val="2D4DF2"/>
                </a:solidFill>
                <a:latin typeface="Nunito" pitchFamily="34" charset="0"/>
                <a:ea typeface="Nunito" pitchFamily="34" charset="-122"/>
                <a:cs typeface="Nunito" pitchFamily="34" charset="-120"/>
              </a:rPr>
              <a:t>1</a:t>
            </a:r>
            <a:endParaRPr lang="en-US" sz="2586" dirty="0"/>
          </a:p>
        </p:txBody>
      </p:sp>
      <p:sp>
        <p:nvSpPr>
          <p:cNvPr id="10" name="Text 7"/>
          <p:cNvSpPr/>
          <p:nvPr/>
        </p:nvSpPr>
        <p:spPr>
          <a:xfrm>
            <a:off x="2962751" y="3400187"/>
            <a:ext cx="2737247" cy="342067"/>
          </a:xfrm>
          <a:prstGeom prst="rect">
            <a:avLst/>
          </a:prstGeom>
          <a:noFill/>
          <a:ln/>
        </p:spPr>
        <p:txBody>
          <a:bodyPr wrap="none" rtlCol="0" anchor="t"/>
          <a:lstStyle/>
          <a:p>
            <a:pPr marL="0" indent="0" algn="l">
              <a:lnSpc>
                <a:spcPts val="2694"/>
              </a:lnSpc>
              <a:buNone/>
            </a:pPr>
            <a:r>
              <a:rPr lang="en-US" sz="2155" b="1" dirty="0">
                <a:solidFill>
                  <a:srgbClr val="2D4DF2"/>
                </a:solidFill>
                <a:latin typeface="Nunito" pitchFamily="34" charset="0"/>
                <a:ea typeface="Nunito" pitchFamily="34" charset="-122"/>
                <a:cs typeface="Nunito" pitchFamily="34" charset="-120"/>
              </a:rPr>
              <a:t>Data Cleaning</a:t>
            </a:r>
            <a:endParaRPr lang="en-US" sz="2155" dirty="0"/>
          </a:p>
        </p:txBody>
      </p:sp>
      <p:sp>
        <p:nvSpPr>
          <p:cNvPr id="11" name="Text 8"/>
          <p:cNvSpPr/>
          <p:nvPr/>
        </p:nvSpPr>
        <p:spPr>
          <a:xfrm>
            <a:off x="2962751" y="3881795"/>
            <a:ext cx="10333315" cy="372189"/>
          </a:xfrm>
          <a:prstGeom prst="rect">
            <a:avLst/>
          </a:prstGeom>
          <a:noFill/>
          <a:ln/>
        </p:spPr>
        <p:txBody>
          <a:bodyPr wrap="none" rtlCol="0" anchor="t"/>
          <a:lstStyle/>
          <a:p>
            <a:pPr marL="0" indent="0" algn="l">
              <a:lnSpc>
                <a:spcPts val="2931"/>
              </a:lnSpc>
              <a:buNone/>
            </a:pPr>
            <a:r>
              <a:rPr lang="en-US" sz="1832" dirty="0">
                <a:solidFill>
                  <a:srgbClr val="00002E"/>
                </a:solidFill>
                <a:latin typeface="PT Sans" pitchFamily="34" charset="0"/>
                <a:ea typeface="PT Sans" pitchFamily="34" charset="-122"/>
                <a:cs typeface="PT Sans" pitchFamily="34" charset="-120"/>
              </a:rPr>
              <a:t>Remove inconsistencies and missing values</a:t>
            </a:r>
            <a:endParaRPr lang="en-US" sz="1832" dirty="0"/>
          </a:p>
        </p:txBody>
      </p:sp>
      <p:sp>
        <p:nvSpPr>
          <p:cNvPr id="12" name="Shape 9"/>
          <p:cNvSpPr/>
          <p:nvPr/>
        </p:nvSpPr>
        <p:spPr>
          <a:xfrm>
            <a:off x="1944886" y="5228153"/>
            <a:ext cx="814268" cy="29051"/>
          </a:xfrm>
          <a:prstGeom prst="rect">
            <a:avLst/>
          </a:prstGeom>
          <a:solidFill>
            <a:srgbClr val="015F98"/>
          </a:solidFill>
          <a:ln/>
        </p:spPr>
        <p:txBody>
          <a:bodyPr/>
          <a:lstStyle/>
          <a:p>
            <a:endParaRPr lang="en-US"/>
          </a:p>
        </p:txBody>
      </p:sp>
      <p:sp>
        <p:nvSpPr>
          <p:cNvPr id="13" name="Shape 10"/>
          <p:cNvSpPr/>
          <p:nvPr/>
        </p:nvSpPr>
        <p:spPr>
          <a:xfrm>
            <a:off x="1421487" y="4980980"/>
            <a:ext cx="523399" cy="523399"/>
          </a:xfrm>
          <a:prstGeom prst="roundRect">
            <a:avLst>
              <a:gd name="adj" fmla="val 80016"/>
            </a:avLst>
          </a:prstGeom>
          <a:solidFill>
            <a:srgbClr val="F3F3FF"/>
          </a:solidFill>
          <a:ln w="22860">
            <a:solidFill>
              <a:srgbClr val="00002E"/>
            </a:solidFill>
            <a:prstDash val="solid"/>
          </a:ln>
        </p:spPr>
        <p:txBody>
          <a:bodyPr/>
          <a:lstStyle/>
          <a:p>
            <a:endParaRPr lang="en-US"/>
          </a:p>
        </p:txBody>
      </p:sp>
      <p:sp>
        <p:nvSpPr>
          <p:cNvPr id="14" name="Text 11"/>
          <p:cNvSpPr/>
          <p:nvPr/>
        </p:nvSpPr>
        <p:spPr>
          <a:xfrm>
            <a:off x="1584603" y="5078373"/>
            <a:ext cx="197048" cy="328493"/>
          </a:xfrm>
          <a:prstGeom prst="rect">
            <a:avLst/>
          </a:prstGeom>
          <a:noFill/>
          <a:ln/>
        </p:spPr>
        <p:txBody>
          <a:bodyPr wrap="none" rtlCol="0" anchor="t"/>
          <a:lstStyle/>
          <a:p>
            <a:pPr marL="0" indent="0" algn="ctr">
              <a:lnSpc>
                <a:spcPts val="2586"/>
              </a:lnSpc>
              <a:buNone/>
            </a:pPr>
            <a:r>
              <a:rPr lang="en-US" sz="2586" b="1" dirty="0">
                <a:solidFill>
                  <a:srgbClr val="015F98"/>
                </a:solidFill>
                <a:latin typeface="Nunito" pitchFamily="34" charset="0"/>
                <a:ea typeface="Nunito" pitchFamily="34" charset="-122"/>
                <a:cs typeface="Nunito" pitchFamily="34" charset="-120"/>
              </a:rPr>
              <a:t>2</a:t>
            </a:r>
            <a:endParaRPr lang="en-US" sz="2586" dirty="0"/>
          </a:p>
        </p:txBody>
      </p:sp>
      <p:sp>
        <p:nvSpPr>
          <p:cNvPr id="15" name="Text 12"/>
          <p:cNvSpPr/>
          <p:nvPr/>
        </p:nvSpPr>
        <p:spPr>
          <a:xfrm>
            <a:off x="2962751" y="4951928"/>
            <a:ext cx="2737247" cy="342067"/>
          </a:xfrm>
          <a:prstGeom prst="rect">
            <a:avLst/>
          </a:prstGeom>
          <a:noFill/>
          <a:ln/>
        </p:spPr>
        <p:txBody>
          <a:bodyPr wrap="none" rtlCol="0" anchor="t"/>
          <a:lstStyle/>
          <a:p>
            <a:pPr marL="0" indent="0" algn="l">
              <a:lnSpc>
                <a:spcPts val="2694"/>
              </a:lnSpc>
              <a:buNone/>
            </a:pPr>
            <a:r>
              <a:rPr lang="en-US" sz="2155" b="1" dirty="0">
                <a:solidFill>
                  <a:srgbClr val="015F98"/>
                </a:solidFill>
                <a:latin typeface="Nunito" pitchFamily="34" charset="0"/>
                <a:ea typeface="Nunito" pitchFamily="34" charset="-122"/>
                <a:cs typeface="Nunito" pitchFamily="34" charset="-120"/>
              </a:rPr>
              <a:t>Outlier Detection</a:t>
            </a:r>
            <a:endParaRPr lang="en-US" sz="2155" dirty="0"/>
          </a:p>
        </p:txBody>
      </p:sp>
      <p:sp>
        <p:nvSpPr>
          <p:cNvPr id="16" name="Text 13"/>
          <p:cNvSpPr/>
          <p:nvPr/>
        </p:nvSpPr>
        <p:spPr>
          <a:xfrm>
            <a:off x="2962751" y="5433536"/>
            <a:ext cx="10333315" cy="372189"/>
          </a:xfrm>
          <a:prstGeom prst="rect">
            <a:avLst/>
          </a:prstGeom>
          <a:noFill/>
          <a:ln/>
        </p:spPr>
        <p:txBody>
          <a:bodyPr wrap="none" rtlCol="0" anchor="t"/>
          <a:lstStyle/>
          <a:p>
            <a:pPr marL="0" indent="0" algn="l">
              <a:lnSpc>
                <a:spcPts val="2931"/>
              </a:lnSpc>
              <a:buNone/>
            </a:pPr>
            <a:r>
              <a:rPr lang="en-US" sz="1832" dirty="0">
                <a:solidFill>
                  <a:srgbClr val="00002E"/>
                </a:solidFill>
                <a:latin typeface="PT Sans" pitchFamily="34" charset="0"/>
                <a:ea typeface="PT Sans" pitchFamily="34" charset="-122"/>
                <a:cs typeface="PT Sans" pitchFamily="34" charset="-120"/>
              </a:rPr>
              <a:t>Identify and handle outliers in the dataset</a:t>
            </a:r>
            <a:endParaRPr lang="en-US" sz="1832" dirty="0"/>
          </a:p>
        </p:txBody>
      </p:sp>
      <p:sp>
        <p:nvSpPr>
          <p:cNvPr id="17" name="Shape 14"/>
          <p:cNvSpPr/>
          <p:nvPr/>
        </p:nvSpPr>
        <p:spPr>
          <a:xfrm>
            <a:off x="1944886" y="6779895"/>
            <a:ext cx="814268" cy="29051"/>
          </a:xfrm>
          <a:prstGeom prst="rect">
            <a:avLst/>
          </a:prstGeom>
          <a:solidFill>
            <a:srgbClr val="AD1F96"/>
          </a:solidFill>
          <a:ln/>
        </p:spPr>
        <p:txBody>
          <a:bodyPr/>
          <a:lstStyle/>
          <a:p>
            <a:endParaRPr lang="en-US"/>
          </a:p>
        </p:txBody>
      </p:sp>
      <p:sp>
        <p:nvSpPr>
          <p:cNvPr id="18" name="Shape 15"/>
          <p:cNvSpPr/>
          <p:nvPr/>
        </p:nvSpPr>
        <p:spPr>
          <a:xfrm>
            <a:off x="1421487" y="6532721"/>
            <a:ext cx="523399" cy="523399"/>
          </a:xfrm>
          <a:prstGeom prst="roundRect">
            <a:avLst>
              <a:gd name="adj" fmla="val 80016"/>
            </a:avLst>
          </a:prstGeom>
          <a:solidFill>
            <a:srgbClr val="F3F3FF"/>
          </a:solidFill>
          <a:ln w="22860">
            <a:solidFill>
              <a:srgbClr val="00002E"/>
            </a:solidFill>
            <a:prstDash val="solid"/>
          </a:ln>
        </p:spPr>
        <p:txBody>
          <a:bodyPr/>
          <a:lstStyle/>
          <a:p>
            <a:endParaRPr lang="en-US"/>
          </a:p>
        </p:txBody>
      </p:sp>
      <p:sp>
        <p:nvSpPr>
          <p:cNvPr id="19" name="Text 16"/>
          <p:cNvSpPr/>
          <p:nvPr/>
        </p:nvSpPr>
        <p:spPr>
          <a:xfrm>
            <a:off x="1584603" y="6630114"/>
            <a:ext cx="197048" cy="328493"/>
          </a:xfrm>
          <a:prstGeom prst="rect">
            <a:avLst/>
          </a:prstGeom>
          <a:noFill/>
          <a:ln/>
        </p:spPr>
        <p:txBody>
          <a:bodyPr wrap="none" rtlCol="0" anchor="t"/>
          <a:lstStyle/>
          <a:p>
            <a:pPr marL="0" indent="0" algn="ctr">
              <a:lnSpc>
                <a:spcPts val="2586"/>
              </a:lnSpc>
              <a:buNone/>
            </a:pPr>
            <a:r>
              <a:rPr lang="en-US" sz="2586" b="1" dirty="0">
                <a:solidFill>
                  <a:srgbClr val="AD1F96"/>
                </a:solidFill>
                <a:latin typeface="Nunito" pitchFamily="34" charset="0"/>
                <a:ea typeface="Nunito" pitchFamily="34" charset="-122"/>
                <a:cs typeface="Nunito" pitchFamily="34" charset="-120"/>
              </a:rPr>
              <a:t>3</a:t>
            </a:r>
            <a:endParaRPr lang="en-US" sz="2586" dirty="0"/>
          </a:p>
        </p:txBody>
      </p:sp>
      <p:sp>
        <p:nvSpPr>
          <p:cNvPr id="20" name="Text 17"/>
          <p:cNvSpPr/>
          <p:nvPr/>
        </p:nvSpPr>
        <p:spPr>
          <a:xfrm>
            <a:off x="2962751" y="6503670"/>
            <a:ext cx="2737247" cy="342067"/>
          </a:xfrm>
          <a:prstGeom prst="rect">
            <a:avLst/>
          </a:prstGeom>
          <a:noFill/>
          <a:ln/>
        </p:spPr>
        <p:txBody>
          <a:bodyPr wrap="none" rtlCol="0" anchor="t"/>
          <a:lstStyle/>
          <a:p>
            <a:pPr marL="0" indent="0" algn="l">
              <a:lnSpc>
                <a:spcPts val="2694"/>
              </a:lnSpc>
              <a:buNone/>
            </a:pPr>
            <a:r>
              <a:rPr lang="en-US" sz="2155" b="1" dirty="0">
                <a:solidFill>
                  <a:srgbClr val="AD1F96"/>
                </a:solidFill>
                <a:latin typeface="Nunito" pitchFamily="34" charset="0"/>
                <a:ea typeface="Nunito" pitchFamily="34" charset="-122"/>
                <a:cs typeface="Nunito" pitchFamily="34" charset="-120"/>
              </a:rPr>
              <a:t>Transformation</a:t>
            </a:r>
            <a:endParaRPr lang="en-US" sz="2155" dirty="0"/>
          </a:p>
        </p:txBody>
      </p:sp>
      <p:sp>
        <p:nvSpPr>
          <p:cNvPr id="21" name="Text 18"/>
          <p:cNvSpPr/>
          <p:nvPr/>
        </p:nvSpPr>
        <p:spPr>
          <a:xfrm>
            <a:off x="2962751" y="6985278"/>
            <a:ext cx="10333315" cy="372189"/>
          </a:xfrm>
          <a:prstGeom prst="rect">
            <a:avLst/>
          </a:prstGeom>
          <a:noFill/>
          <a:ln/>
        </p:spPr>
        <p:txBody>
          <a:bodyPr wrap="none" rtlCol="0" anchor="t"/>
          <a:lstStyle/>
          <a:p>
            <a:pPr marL="0" indent="0" algn="l">
              <a:lnSpc>
                <a:spcPts val="2931"/>
              </a:lnSpc>
              <a:buNone/>
            </a:pPr>
            <a:r>
              <a:rPr lang="en-US" sz="1832" dirty="0">
                <a:solidFill>
                  <a:srgbClr val="00002E"/>
                </a:solidFill>
                <a:latin typeface="PT Sans" pitchFamily="34" charset="0"/>
                <a:ea typeface="PT Sans" pitchFamily="34" charset="-122"/>
                <a:cs typeface="PT Sans" pitchFamily="34" charset="-120"/>
              </a:rPr>
              <a:t>Apply transformations for stationarity</a:t>
            </a:r>
            <a:endParaRPr lang="en-US" sz="1832" dirty="0"/>
          </a:p>
        </p:txBody>
      </p:sp>
      <p:pic>
        <p:nvPicPr>
          <p:cNvPr id="23" name="Picture 22">
            <a:extLst>
              <a:ext uri="{FF2B5EF4-FFF2-40B4-BE49-F238E27FC236}">
                <a16:creationId xmlns:a16="http://schemas.microsoft.com/office/drawing/2014/main" id="{66B2F9A1-901B-C4AF-3F74-001AF4E37F68}"/>
              </a:ext>
            </a:extLst>
          </p:cNvPr>
          <p:cNvPicPr>
            <a:picLocks noChangeAspect="1"/>
          </p:cNvPicPr>
          <p:nvPr/>
        </p:nvPicPr>
        <p:blipFill>
          <a:blip r:embed="rId4"/>
          <a:stretch>
            <a:fillRect/>
          </a:stretch>
        </p:blipFill>
        <p:spPr>
          <a:xfrm>
            <a:off x="559408" y="1687494"/>
            <a:ext cx="13511463" cy="6253348"/>
          </a:xfrm>
          <a:prstGeom prst="rect">
            <a:avLst/>
          </a:prstGeom>
        </p:spPr>
      </p:pic>
    </p:spTree>
    <p:extLst>
      <p:ext uri="{BB962C8B-B14F-4D97-AF65-F5344CB8AC3E}">
        <p14:creationId xmlns:p14="http://schemas.microsoft.com/office/powerpoint/2010/main" val="2451253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4064"/>
            <a:ext cx="14630400" cy="8229838"/>
          </a:xfrm>
          <a:prstGeom prst="rect">
            <a:avLst/>
          </a:prstGeom>
          <a:solidFill>
            <a:srgbClr val="F3F3FF">
              <a:alpha val="75000"/>
            </a:srgbClr>
          </a:solidFill>
          <a:ln/>
        </p:spPr>
        <p:txBody>
          <a:bodyPr/>
          <a:lstStyle/>
          <a:p>
            <a:endParaRPr lang="en-US" dirty="0"/>
          </a:p>
        </p:txBody>
      </p:sp>
      <p:sp>
        <p:nvSpPr>
          <p:cNvPr id="4" name="Text 1"/>
          <p:cNvSpPr/>
          <p:nvPr/>
        </p:nvSpPr>
        <p:spPr>
          <a:xfrm>
            <a:off x="1334213" y="639723"/>
            <a:ext cx="12478040" cy="684252"/>
          </a:xfrm>
          <a:prstGeom prst="rect">
            <a:avLst/>
          </a:prstGeom>
          <a:noFill/>
          <a:ln/>
        </p:spPr>
        <p:txBody>
          <a:bodyPr wrap="none" rtlCol="0" anchor="t"/>
          <a:lstStyle/>
          <a:p>
            <a:pPr marL="0" indent="0">
              <a:lnSpc>
                <a:spcPts val="5388"/>
              </a:lnSpc>
              <a:buNone/>
            </a:pPr>
            <a:r>
              <a:rPr lang="en-US" sz="4311" b="1" dirty="0">
                <a:solidFill>
                  <a:srgbClr val="00002E"/>
                </a:solidFill>
                <a:latin typeface="Nunito" pitchFamily="34" charset="0"/>
              </a:rPr>
              <a:t>Pair Plot to see relationship between Disorders</a:t>
            </a:r>
            <a:endParaRPr lang="en-US" sz="4311" dirty="0"/>
          </a:p>
        </p:txBody>
      </p:sp>
      <p:sp>
        <p:nvSpPr>
          <p:cNvPr id="5" name="Text 2"/>
          <p:cNvSpPr/>
          <p:nvPr/>
        </p:nvSpPr>
        <p:spPr>
          <a:xfrm>
            <a:off x="1334214" y="1789271"/>
            <a:ext cx="11961852" cy="1116568"/>
          </a:xfrm>
          <a:prstGeom prst="rect">
            <a:avLst/>
          </a:prstGeom>
          <a:noFill/>
          <a:ln/>
        </p:spPr>
        <p:txBody>
          <a:bodyPr wrap="square" rtlCol="0" anchor="t"/>
          <a:lstStyle/>
          <a:p>
            <a:pPr marL="0" indent="0">
              <a:lnSpc>
                <a:spcPts val="2931"/>
              </a:lnSpc>
              <a:buNone/>
            </a:pPr>
            <a:r>
              <a:rPr lang="en-US" sz="1832" dirty="0">
                <a:solidFill>
                  <a:srgbClr val="00002E"/>
                </a:solidFill>
                <a:latin typeface="PT Sans" pitchFamily="34" charset="0"/>
                <a:ea typeface="PT Sans" pitchFamily="34" charset="-122"/>
                <a:cs typeface="PT Sans" pitchFamily="34" charset="-120"/>
              </a:rPr>
              <a:t>Prior to analysis, the data underwent preprocessing to ensure consistency and reliability. This involved cleaning the data to remove inconsistencies, missing values, and outliers that could affect the analysis. Transformations were applied to achieve stationarity where necessary for time series analysis.</a:t>
            </a:r>
          </a:p>
          <a:p>
            <a:pPr marL="0" indent="0">
              <a:lnSpc>
                <a:spcPts val="2931"/>
              </a:lnSpc>
              <a:buNone/>
            </a:pPr>
            <a:endParaRPr lang="en-US" sz="1832" dirty="0"/>
          </a:p>
        </p:txBody>
      </p:sp>
      <p:sp>
        <p:nvSpPr>
          <p:cNvPr id="6" name="Shape 3"/>
          <p:cNvSpPr/>
          <p:nvPr/>
        </p:nvSpPr>
        <p:spPr>
          <a:xfrm>
            <a:off x="1668661" y="3167539"/>
            <a:ext cx="29051" cy="4422577"/>
          </a:xfrm>
          <a:prstGeom prst="rect">
            <a:avLst/>
          </a:prstGeom>
          <a:solidFill>
            <a:srgbClr val="DFDFEB"/>
          </a:solidFill>
          <a:ln/>
        </p:spPr>
        <p:txBody>
          <a:bodyPr/>
          <a:lstStyle/>
          <a:p>
            <a:endParaRPr lang="en-US"/>
          </a:p>
        </p:txBody>
      </p:sp>
      <p:sp>
        <p:nvSpPr>
          <p:cNvPr id="7" name="Shape 4"/>
          <p:cNvSpPr/>
          <p:nvPr/>
        </p:nvSpPr>
        <p:spPr>
          <a:xfrm>
            <a:off x="1944886" y="3676412"/>
            <a:ext cx="814268" cy="29051"/>
          </a:xfrm>
          <a:prstGeom prst="rect">
            <a:avLst/>
          </a:prstGeom>
          <a:solidFill>
            <a:srgbClr val="2D4DF2"/>
          </a:solidFill>
          <a:ln/>
        </p:spPr>
        <p:txBody>
          <a:bodyPr/>
          <a:lstStyle/>
          <a:p>
            <a:endParaRPr lang="en-US"/>
          </a:p>
        </p:txBody>
      </p:sp>
      <p:sp>
        <p:nvSpPr>
          <p:cNvPr id="8" name="Shape 5"/>
          <p:cNvSpPr/>
          <p:nvPr/>
        </p:nvSpPr>
        <p:spPr>
          <a:xfrm>
            <a:off x="1421487" y="3429238"/>
            <a:ext cx="523399" cy="523399"/>
          </a:xfrm>
          <a:prstGeom prst="roundRect">
            <a:avLst>
              <a:gd name="adj" fmla="val 80016"/>
            </a:avLst>
          </a:prstGeom>
          <a:solidFill>
            <a:srgbClr val="F3F3FF"/>
          </a:solidFill>
          <a:ln w="22860">
            <a:solidFill>
              <a:srgbClr val="00002E"/>
            </a:solidFill>
            <a:prstDash val="solid"/>
          </a:ln>
        </p:spPr>
        <p:txBody>
          <a:bodyPr/>
          <a:lstStyle/>
          <a:p>
            <a:endParaRPr lang="en-US"/>
          </a:p>
        </p:txBody>
      </p:sp>
      <p:sp>
        <p:nvSpPr>
          <p:cNvPr id="9" name="Text 6"/>
          <p:cNvSpPr/>
          <p:nvPr/>
        </p:nvSpPr>
        <p:spPr>
          <a:xfrm>
            <a:off x="1584603" y="3526631"/>
            <a:ext cx="197048" cy="328493"/>
          </a:xfrm>
          <a:prstGeom prst="rect">
            <a:avLst/>
          </a:prstGeom>
          <a:noFill/>
          <a:ln/>
        </p:spPr>
        <p:txBody>
          <a:bodyPr wrap="none" rtlCol="0" anchor="t"/>
          <a:lstStyle/>
          <a:p>
            <a:pPr marL="0" indent="0" algn="ctr">
              <a:lnSpc>
                <a:spcPts val="2586"/>
              </a:lnSpc>
              <a:buNone/>
            </a:pPr>
            <a:r>
              <a:rPr lang="en-US" sz="2586" b="1" dirty="0">
                <a:solidFill>
                  <a:srgbClr val="2D4DF2"/>
                </a:solidFill>
                <a:latin typeface="Nunito" pitchFamily="34" charset="0"/>
                <a:ea typeface="Nunito" pitchFamily="34" charset="-122"/>
                <a:cs typeface="Nunito" pitchFamily="34" charset="-120"/>
              </a:rPr>
              <a:t>1</a:t>
            </a:r>
            <a:endParaRPr lang="en-US" sz="2586" dirty="0"/>
          </a:p>
        </p:txBody>
      </p:sp>
      <p:sp>
        <p:nvSpPr>
          <p:cNvPr id="10" name="Text 7"/>
          <p:cNvSpPr/>
          <p:nvPr/>
        </p:nvSpPr>
        <p:spPr>
          <a:xfrm>
            <a:off x="2962751" y="3400187"/>
            <a:ext cx="2737247" cy="342067"/>
          </a:xfrm>
          <a:prstGeom prst="rect">
            <a:avLst/>
          </a:prstGeom>
          <a:noFill/>
          <a:ln/>
        </p:spPr>
        <p:txBody>
          <a:bodyPr wrap="none" rtlCol="0" anchor="t"/>
          <a:lstStyle/>
          <a:p>
            <a:pPr marL="0" indent="0" algn="l">
              <a:lnSpc>
                <a:spcPts val="2694"/>
              </a:lnSpc>
              <a:buNone/>
            </a:pPr>
            <a:r>
              <a:rPr lang="en-US" sz="2155" b="1" dirty="0">
                <a:solidFill>
                  <a:srgbClr val="2D4DF2"/>
                </a:solidFill>
                <a:latin typeface="Nunito" pitchFamily="34" charset="0"/>
                <a:ea typeface="Nunito" pitchFamily="34" charset="-122"/>
                <a:cs typeface="Nunito" pitchFamily="34" charset="-120"/>
              </a:rPr>
              <a:t>Data Cleaning</a:t>
            </a:r>
            <a:endParaRPr lang="en-US" sz="2155" dirty="0"/>
          </a:p>
        </p:txBody>
      </p:sp>
      <p:sp>
        <p:nvSpPr>
          <p:cNvPr id="11" name="Text 8"/>
          <p:cNvSpPr/>
          <p:nvPr/>
        </p:nvSpPr>
        <p:spPr>
          <a:xfrm>
            <a:off x="2962751" y="3881795"/>
            <a:ext cx="10333315" cy="372189"/>
          </a:xfrm>
          <a:prstGeom prst="rect">
            <a:avLst/>
          </a:prstGeom>
          <a:noFill/>
          <a:ln/>
        </p:spPr>
        <p:txBody>
          <a:bodyPr wrap="none" rtlCol="0" anchor="t"/>
          <a:lstStyle/>
          <a:p>
            <a:pPr marL="0" indent="0" algn="l">
              <a:lnSpc>
                <a:spcPts val="2931"/>
              </a:lnSpc>
              <a:buNone/>
            </a:pPr>
            <a:r>
              <a:rPr lang="en-US" sz="1832" dirty="0">
                <a:solidFill>
                  <a:srgbClr val="00002E"/>
                </a:solidFill>
                <a:latin typeface="PT Sans" pitchFamily="34" charset="0"/>
                <a:ea typeface="PT Sans" pitchFamily="34" charset="-122"/>
                <a:cs typeface="PT Sans" pitchFamily="34" charset="-120"/>
              </a:rPr>
              <a:t>Remove inconsistencies and missing values</a:t>
            </a:r>
            <a:endParaRPr lang="en-US" sz="1832" dirty="0"/>
          </a:p>
        </p:txBody>
      </p:sp>
      <p:sp>
        <p:nvSpPr>
          <p:cNvPr id="12" name="Shape 9"/>
          <p:cNvSpPr/>
          <p:nvPr/>
        </p:nvSpPr>
        <p:spPr>
          <a:xfrm>
            <a:off x="1944886" y="5228153"/>
            <a:ext cx="814268" cy="29051"/>
          </a:xfrm>
          <a:prstGeom prst="rect">
            <a:avLst/>
          </a:prstGeom>
          <a:solidFill>
            <a:srgbClr val="015F98"/>
          </a:solidFill>
          <a:ln/>
        </p:spPr>
        <p:txBody>
          <a:bodyPr/>
          <a:lstStyle/>
          <a:p>
            <a:endParaRPr lang="en-US"/>
          </a:p>
        </p:txBody>
      </p:sp>
      <p:sp>
        <p:nvSpPr>
          <p:cNvPr id="13" name="Shape 10"/>
          <p:cNvSpPr/>
          <p:nvPr/>
        </p:nvSpPr>
        <p:spPr>
          <a:xfrm>
            <a:off x="1421487" y="4980980"/>
            <a:ext cx="523399" cy="523399"/>
          </a:xfrm>
          <a:prstGeom prst="roundRect">
            <a:avLst>
              <a:gd name="adj" fmla="val 80016"/>
            </a:avLst>
          </a:prstGeom>
          <a:solidFill>
            <a:srgbClr val="F3F3FF"/>
          </a:solidFill>
          <a:ln w="22860">
            <a:solidFill>
              <a:srgbClr val="00002E"/>
            </a:solidFill>
            <a:prstDash val="solid"/>
          </a:ln>
        </p:spPr>
        <p:txBody>
          <a:bodyPr/>
          <a:lstStyle/>
          <a:p>
            <a:endParaRPr lang="en-US"/>
          </a:p>
        </p:txBody>
      </p:sp>
      <p:sp>
        <p:nvSpPr>
          <p:cNvPr id="14" name="Text 11"/>
          <p:cNvSpPr/>
          <p:nvPr/>
        </p:nvSpPr>
        <p:spPr>
          <a:xfrm>
            <a:off x="1584603" y="5078373"/>
            <a:ext cx="197048" cy="328493"/>
          </a:xfrm>
          <a:prstGeom prst="rect">
            <a:avLst/>
          </a:prstGeom>
          <a:noFill/>
          <a:ln/>
        </p:spPr>
        <p:txBody>
          <a:bodyPr wrap="none" rtlCol="0" anchor="t"/>
          <a:lstStyle/>
          <a:p>
            <a:pPr marL="0" indent="0" algn="ctr">
              <a:lnSpc>
                <a:spcPts val="2586"/>
              </a:lnSpc>
              <a:buNone/>
            </a:pPr>
            <a:r>
              <a:rPr lang="en-US" sz="2586" b="1" dirty="0">
                <a:solidFill>
                  <a:srgbClr val="015F98"/>
                </a:solidFill>
                <a:latin typeface="Nunito" pitchFamily="34" charset="0"/>
                <a:ea typeface="Nunito" pitchFamily="34" charset="-122"/>
                <a:cs typeface="Nunito" pitchFamily="34" charset="-120"/>
              </a:rPr>
              <a:t>2</a:t>
            </a:r>
            <a:endParaRPr lang="en-US" sz="2586" dirty="0"/>
          </a:p>
        </p:txBody>
      </p:sp>
      <p:sp>
        <p:nvSpPr>
          <p:cNvPr id="15" name="Text 12"/>
          <p:cNvSpPr/>
          <p:nvPr/>
        </p:nvSpPr>
        <p:spPr>
          <a:xfrm>
            <a:off x="2962751" y="4951928"/>
            <a:ext cx="2737247" cy="342067"/>
          </a:xfrm>
          <a:prstGeom prst="rect">
            <a:avLst/>
          </a:prstGeom>
          <a:noFill/>
          <a:ln/>
        </p:spPr>
        <p:txBody>
          <a:bodyPr wrap="none" rtlCol="0" anchor="t"/>
          <a:lstStyle/>
          <a:p>
            <a:pPr marL="0" indent="0" algn="l">
              <a:lnSpc>
                <a:spcPts val="2694"/>
              </a:lnSpc>
              <a:buNone/>
            </a:pPr>
            <a:r>
              <a:rPr lang="en-US" sz="2155" b="1" dirty="0">
                <a:solidFill>
                  <a:srgbClr val="015F98"/>
                </a:solidFill>
                <a:latin typeface="Nunito" pitchFamily="34" charset="0"/>
                <a:ea typeface="Nunito" pitchFamily="34" charset="-122"/>
                <a:cs typeface="Nunito" pitchFamily="34" charset="-120"/>
              </a:rPr>
              <a:t>Outlier Detection</a:t>
            </a:r>
            <a:endParaRPr lang="en-US" sz="2155" dirty="0"/>
          </a:p>
        </p:txBody>
      </p:sp>
      <p:sp>
        <p:nvSpPr>
          <p:cNvPr id="16" name="Text 13"/>
          <p:cNvSpPr/>
          <p:nvPr/>
        </p:nvSpPr>
        <p:spPr>
          <a:xfrm>
            <a:off x="2962751" y="5433536"/>
            <a:ext cx="10333315" cy="372189"/>
          </a:xfrm>
          <a:prstGeom prst="rect">
            <a:avLst/>
          </a:prstGeom>
          <a:noFill/>
          <a:ln/>
        </p:spPr>
        <p:txBody>
          <a:bodyPr wrap="none" rtlCol="0" anchor="t"/>
          <a:lstStyle/>
          <a:p>
            <a:pPr marL="0" indent="0" algn="l">
              <a:lnSpc>
                <a:spcPts val="2931"/>
              </a:lnSpc>
              <a:buNone/>
            </a:pPr>
            <a:r>
              <a:rPr lang="en-US" sz="1832" dirty="0">
                <a:solidFill>
                  <a:srgbClr val="00002E"/>
                </a:solidFill>
                <a:latin typeface="PT Sans" pitchFamily="34" charset="0"/>
                <a:ea typeface="PT Sans" pitchFamily="34" charset="-122"/>
                <a:cs typeface="PT Sans" pitchFamily="34" charset="-120"/>
              </a:rPr>
              <a:t>Identify and handle outliers in the dataset</a:t>
            </a:r>
            <a:endParaRPr lang="en-US" sz="1832" dirty="0"/>
          </a:p>
        </p:txBody>
      </p:sp>
      <p:sp>
        <p:nvSpPr>
          <p:cNvPr id="17" name="Shape 14"/>
          <p:cNvSpPr/>
          <p:nvPr/>
        </p:nvSpPr>
        <p:spPr>
          <a:xfrm>
            <a:off x="1944886" y="6779895"/>
            <a:ext cx="814268" cy="29051"/>
          </a:xfrm>
          <a:prstGeom prst="rect">
            <a:avLst/>
          </a:prstGeom>
          <a:solidFill>
            <a:srgbClr val="AD1F96"/>
          </a:solidFill>
          <a:ln/>
        </p:spPr>
        <p:txBody>
          <a:bodyPr/>
          <a:lstStyle/>
          <a:p>
            <a:endParaRPr lang="en-US"/>
          </a:p>
        </p:txBody>
      </p:sp>
      <p:sp>
        <p:nvSpPr>
          <p:cNvPr id="18" name="Shape 15"/>
          <p:cNvSpPr/>
          <p:nvPr/>
        </p:nvSpPr>
        <p:spPr>
          <a:xfrm>
            <a:off x="1421487" y="6532721"/>
            <a:ext cx="523399" cy="523399"/>
          </a:xfrm>
          <a:prstGeom prst="roundRect">
            <a:avLst>
              <a:gd name="adj" fmla="val 80016"/>
            </a:avLst>
          </a:prstGeom>
          <a:solidFill>
            <a:srgbClr val="F3F3FF"/>
          </a:solidFill>
          <a:ln w="22860">
            <a:solidFill>
              <a:srgbClr val="00002E"/>
            </a:solidFill>
            <a:prstDash val="solid"/>
          </a:ln>
        </p:spPr>
        <p:txBody>
          <a:bodyPr/>
          <a:lstStyle/>
          <a:p>
            <a:endParaRPr lang="en-US"/>
          </a:p>
        </p:txBody>
      </p:sp>
      <p:sp>
        <p:nvSpPr>
          <p:cNvPr id="19" name="Text 16"/>
          <p:cNvSpPr/>
          <p:nvPr/>
        </p:nvSpPr>
        <p:spPr>
          <a:xfrm>
            <a:off x="1584603" y="6630114"/>
            <a:ext cx="197048" cy="328493"/>
          </a:xfrm>
          <a:prstGeom prst="rect">
            <a:avLst/>
          </a:prstGeom>
          <a:noFill/>
          <a:ln/>
        </p:spPr>
        <p:txBody>
          <a:bodyPr wrap="none" rtlCol="0" anchor="t"/>
          <a:lstStyle/>
          <a:p>
            <a:pPr marL="0" indent="0" algn="ctr">
              <a:lnSpc>
                <a:spcPts val="2586"/>
              </a:lnSpc>
              <a:buNone/>
            </a:pPr>
            <a:r>
              <a:rPr lang="en-US" sz="2586" b="1" dirty="0">
                <a:solidFill>
                  <a:srgbClr val="AD1F96"/>
                </a:solidFill>
                <a:latin typeface="Nunito" pitchFamily="34" charset="0"/>
                <a:ea typeface="Nunito" pitchFamily="34" charset="-122"/>
                <a:cs typeface="Nunito" pitchFamily="34" charset="-120"/>
              </a:rPr>
              <a:t>3</a:t>
            </a:r>
            <a:endParaRPr lang="en-US" sz="2586" dirty="0"/>
          </a:p>
        </p:txBody>
      </p:sp>
      <p:sp>
        <p:nvSpPr>
          <p:cNvPr id="20" name="Text 17"/>
          <p:cNvSpPr/>
          <p:nvPr/>
        </p:nvSpPr>
        <p:spPr>
          <a:xfrm>
            <a:off x="2962751" y="6503670"/>
            <a:ext cx="2737247" cy="342067"/>
          </a:xfrm>
          <a:prstGeom prst="rect">
            <a:avLst/>
          </a:prstGeom>
          <a:noFill/>
          <a:ln/>
        </p:spPr>
        <p:txBody>
          <a:bodyPr wrap="none" rtlCol="0" anchor="t"/>
          <a:lstStyle/>
          <a:p>
            <a:pPr marL="0" indent="0" algn="l">
              <a:lnSpc>
                <a:spcPts val="2694"/>
              </a:lnSpc>
              <a:buNone/>
            </a:pPr>
            <a:r>
              <a:rPr lang="en-US" sz="2155" b="1" dirty="0">
                <a:solidFill>
                  <a:srgbClr val="AD1F96"/>
                </a:solidFill>
                <a:latin typeface="Nunito" pitchFamily="34" charset="0"/>
                <a:ea typeface="Nunito" pitchFamily="34" charset="-122"/>
                <a:cs typeface="Nunito" pitchFamily="34" charset="-120"/>
              </a:rPr>
              <a:t>Transformation</a:t>
            </a:r>
            <a:endParaRPr lang="en-US" sz="2155" dirty="0"/>
          </a:p>
        </p:txBody>
      </p:sp>
      <p:sp>
        <p:nvSpPr>
          <p:cNvPr id="21" name="Text 18"/>
          <p:cNvSpPr/>
          <p:nvPr/>
        </p:nvSpPr>
        <p:spPr>
          <a:xfrm>
            <a:off x="2962751" y="6985278"/>
            <a:ext cx="10333315" cy="372189"/>
          </a:xfrm>
          <a:prstGeom prst="rect">
            <a:avLst/>
          </a:prstGeom>
          <a:noFill/>
          <a:ln/>
        </p:spPr>
        <p:txBody>
          <a:bodyPr wrap="none" rtlCol="0" anchor="t"/>
          <a:lstStyle/>
          <a:p>
            <a:pPr marL="0" indent="0" algn="l">
              <a:lnSpc>
                <a:spcPts val="2931"/>
              </a:lnSpc>
              <a:buNone/>
            </a:pPr>
            <a:r>
              <a:rPr lang="en-US" sz="1832" dirty="0">
                <a:solidFill>
                  <a:srgbClr val="00002E"/>
                </a:solidFill>
                <a:latin typeface="PT Sans" pitchFamily="34" charset="0"/>
                <a:ea typeface="PT Sans" pitchFamily="34" charset="-122"/>
                <a:cs typeface="PT Sans" pitchFamily="34" charset="-120"/>
              </a:rPr>
              <a:t>Apply transformations for stationarity</a:t>
            </a:r>
            <a:endParaRPr lang="en-US" sz="1832" dirty="0"/>
          </a:p>
        </p:txBody>
      </p:sp>
      <p:pic>
        <p:nvPicPr>
          <p:cNvPr id="26" name="Picture 25">
            <a:extLst>
              <a:ext uri="{FF2B5EF4-FFF2-40B4-BE49-F238E27FC236}">
                <a16:creationId xmlns:a16="http://schemas.microsoft.com/office/drawing/2014/main" id="{4CE59E12-56C8-3993-3D18-3EDB2048A29B}"/>
              </a:ext>
            </a:extLst>
          </p:cNvPr>
          <p:cNvPicPr>
            <a:picLocks noChangeAspect="1"/>
          </p:cNvPicPr>
          <p:nvPr/>
        </p:nvPicPr>
        <p:blipFill>
          <a:blip r:embed="rId4"/>
          <a:stretch>
            <a:fillRect/>
          </a:stretch>
        </p:blipFill>
        <p:spPr>
          <a:xfrm>
            <a:off x="1246313" y="1690257"/>
            <a:ext cx="12385465" cy="6173061"/>
          </a:xfrm>
          <a:prstGeom prst="rect">
            <a:avLst/>
          </a:prstGeom>
        </p:spPr>
      </p:pic>
    </p:spTree>
    <p:extLst>
      <p:ext uri="{BB962C8B-B14F-4D97-AF65-F5344CB8AC3E}">
        <p14:creationId xmlns:p14="http://schemas.microsoft.com/office/powerpoint/2010/main" val="3684962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2032"/>
            <a:ext cx="14630400" cy="8229838"/>
          </a:xfrm>
          <a:prstGeom prst="rect">
            <a:avLst/>
          </a:prstGeom>
          <a:solidFill>
            <a:srgbClr val="F3F3FF">
              <a:alpha val="75000"/>
            </a:srgbClr>
          </a:solidFill>
          <a:ln/>
        </p:spPr>
        <p:txBody>
          <a:bodyPr/>
          <a:lstStyle/>
          <a:p>
            <a:endParaRPr lang="en-US"/>
          </a:p>
        </p:txBody>
      </p:sp>
      <p:sp>
        <p:nvSpPr>
          <p:cNvPr id="4" name="Text 1"/>
          <p:cNvSpPr/>
          <p:nvPr/>
        </p:nvSpPr>
        <p:spPr>
          <a:xfrm>
            <a:off x="1334214" y="639723"/>
            <a:ext cx="5474494" cy="684252"/>
          </a:xfrm>
          <a:prstGeom prst="rect">
            <a:avLst/>
          </a:prstGeom>
          <a:noFill/>
          <a:ln/>
        </p:spPr>
        <p:txBody>
          <a:bodyPr wrap="none" rtlCol="0" anchor="t"/>
          <a:lstStyle/>
          <a:p>
            <a:pPr marL="0" indent="0">
              <a:lnSpc>
                <a:spcPts val="5388"/>
              </a:lnSpc>
              <a:buNone/>
            </a:pPr>
            <a:r>
              <a:rPr lang="en-US" sz="4311" b="1" dirty="0">
                <a:solidFill>
                  <a:srgbClr val="00002E"/>
                </a:solidFill>
                <a:latin typeface="Nunito" pitchFamily="34" charset="0"/>
              </a:rPr>
              <a:t>Outlier Detection</a:t>
            </a:r>
            <a:endParaRPr lang="en-US" sz="4311" dirty="0"/>
          </a:p>
        </p:txBody>
      </p:sp>
      <p:sp>
        <p:nvSpPr>
          <p:cNvPr id="5" name="Text 2"/>
          <p:cNvSpPr/>
          <p:nvPr/>
        </p:nvSpPr>
        <p:spPr>
          <a:xfrm>
            <a:off x="1334214" y="1789271"/>
            <a:ext cx="11961852" cy="1116568"/>
          </a:xfrm>
          <a:prstGeom prst="rect">
            <a:avLst/>
          </a:prstGeom>
          <a:noFill/>
          <a:ln/>
        </p:spPr>
        <p:txBody>
          <a:bodyPr wrap="square" rtlCol="0" anchor="t"/>
          <a:lstStyle/>
          <a:p>
            <a:pPr marL="0" indent="0">
              <a:lnSpc>
                <a:spcPts val="2931"/>
              </a:lnSpc>
              <a:buNone/>
            </a:pPr>
            <a:r>
              <a:rPr lang="en-US" sz="1832" dirty="0">
                <a:solidFill>
                  <a:srgbClr val="00002E"/>
                </a:solidFill>
                <a:latin typeface="PT Sans" pitchFamily="34" charset="0"/>
                <a:ea typeface="PT Sans" pitchFamily="34" charset="-122"/>
                <a:cs typeface="PT Sans" pitchFamily="34" charset="-120"/>
              </a:rPr>
              <a:t>Prior to analysis, the data underwent preprocessing to ensure consistency and reliability. This involved cleaning the data to remove inconsistencies, missing values, and outliers that could affect the analysis. Transformations were applied to achieve stationarity where necessary for time series analysis.</a:t>
            </a:r>
          </a:p>
          <a:p>
            <a:pPr marL="0" indent="0">
              <a:lnSpc>
                <a:spcPts val="2931"/>
              </a:lnSpc>
              <a:buNone/>
            </a:pPr>
            <a:endParaRPr lang="en-US" sz="1832" dirty="0"/>
          </a:p>
        </p:txBody>
      </p:sp>
      <p:sp>
        <p:nvSpPr>
          <p:cNvPr id="6" name="Shape 3"/>
          <p:cNvSpPr/>
          <p:nvPr/>
        </p:nvSpPr>
        <p:spPr>
          <a:xfrm>
            <a:off x="1668661" y="3167539"/>
            <a:ext cx="29051" cy="4422577"/>
          </a:xfrm>
          <a:prstGeom prst="rect">
            <a:avLst/>
          </a:prstGeom>
          <a:solidFill>
            <a:srgbClr val="DFDFEB"/>
          </a:solidFill>
          <a:ln/>
        </p:spPr>
        <p:txBody>
          <a:bodyPr/>
          <a:lstStyle/>
          <a:p>
            <a:endParaRPr lang="en-US"/>
          </a:p>
        </p:txBody>
      </p:sp>
      <p:sp>
        <p:nvSpPr>
          <p:cNvPr id="7" name="Shape 4"/>
          <p:cNvSpPr/>
          <p:nvPr/>
        </p:nvSpPr>
        <p:spPr>
          <a:xfrm>
            <a:off x="1944886" y="3676412"/>
            <a:ext cx="814268" cy="29051"/>
          </a:xfrm>
          <a:prstGeom prst="rect">
            <a:avLst/>
          </a:prstGeom>
          <a:solidFill>
            <a:srgbClr val="2D4DF2"/>
          </a:solidFill>
          <a:ln/>
        </p:spPr>
        <p:txBody>
          <a:bodyPr/>
          <a:lstStyle/>
          <a:p>
            <a:endParaRPr lang="en-US"/>
          </a:p>
        </p:txBody>
      </p:sp>
      <p:sp>
        <p:nvSpPr>
          <p:cNvPr id="8" name="Shape 5"/>
          <p:cNvSpPr/>
          <p:nvPr/>
        </p:nvSpPr>
        <p:spPr>
          <a:xfrm>
            <a:off x="1421487" y="3429238"/>
            <a:ext cx="523399" cy="523399"/>
          </a:xfrm>
          <a:prstGeom prst="roundRect">
            <a:avLst>
              <a:gd name="adj" fmla="val 80016"/>
            </a:avLst>
          </a:prstGeom>
          <a:solidFill>
            <a:srgbClr val="F3F3FF"/>
          </a:solidFill>
          <a:ln w="22860">
            <a:solidFill>
              <a:srgbClr val="00002E"/>
            </a:solidFill>
            <a:prstDash val="solid"/>
          </a:ln>
        </p:spPr>
        <p:txBody>
          <a:bodyPr/>
          <a:lstStyle/>
          <a:p>
            <a:endParaRPr lang="en-US"/>
          </a:p>
        </p:txBody>
      </p:sp>
      <p:sp>
        <p:nvSpPr>
          <p:cNvPr id="9" name="Text 6"/>
          <p:cNvSpPr/>
          <p:nvPr/>
        </p:nvSpPr>
        <p:spPr>
          <a:xfrm>
            <a:off x="1584603" y="3526631"/>
            <a:ext cx="197048" cy="328493"/>
          </a:xfrm>
          <a:prstGeom prst="rect">
            <a:avLst/>
          </a:prstGeom>
          <a:noFill/>
          <a:ln/>
        </p:spPr>
        <p:txBody>
          <a:bodyPr wrap="none" rtlCol="0" anchor="t"/>
          <a:lstStyle/>
          <a:p>
            <a:pPr marL="0" indent="0" algn="ctr">
              <a:lnSpc>
                <a:spcPts val="2586"/>
              </a:lnSpc>
              <a:buNone/>
            </a:pPr>
            <a:r>
              <a:rPr lang="en-US" sz="2586" b="1" dirty="0">
                <a:solidFill>
                  <a:srgbClr val="2D4DF2"/>
                </a:solidFill>
                <a:latin typeface="Nunito" pitchFamily="34" charset="0"/>
                <a:ea typeface="Nunito" pitchFamily="34" charset="-122"/>
                <a:cs typeface="Nunito" pitchFamily="34" charset="-120"/>
              </a:rPr>
              <a:t>1</a:t>
            </a:r>
            <a:endParaRPr lang="en-US" sz="2586" dirty="0"/>
          </a:p>
        </p:txBody>
      </p:sp>
      <p:sp>
        <p:nvSpPr>
          <p:cNvPr id="10" name="Text 7"/>
          <p:cNvSpPr/>
          <p:nvPr/>
        </p:nvSpPr>
        <p:spPr>
          <a:xfrm>
            <a:off x="2962751" y="3400187"/>
            <a:ext cx="2737247" cy="342067"/>
          </a:xfrm>
          <a:prstGeom prst="rect">
            <a:avLst/>
          </a:prstGeom>
          <a:noFill/>
          <a:ln/>
        </p:spPr>
        <p:txBody>
          <a:bodyPr wrap="none" rtlCol="0" anchor="t"/>
          <a:lstStyle/>
          <a:p>
            <a:pPr marL="0" indent="0" algn="l">
              <a:lnSpc>
                <a:spcPts val="2694"/>
              </a:lnSpc>
              <a:buNone/>
            </a:pPr>
            <a:r>
              <a:rPr lang="en-US" sz="2155" b="1" dirty="0">
                <a:solidFill>
                  <a:srgbClr val="2D4DF2"/>
                </a:solidFill>
                <a:latin typeface="Nunito" pitchFamily="34" charset="0"/>
                <a:ea typeface="Nunito" pitchFamily="34" charset="-122"/>
                <a:cs typeface="Nunito" pitchFamily="34" charset="-120"/>
              </a:rPr>
              <a:t>Data Cleaning</a:t>
            </a:r>
            <a:endParaRPr lang="en-US" sz="2155" dirty="0"/>
          </a:p>
        </p:txBody>
      </p:sp>
      <p:sp>
        <p:nvSpPr>
          <p:cNvPr id="11" name="Text 8"/>
          <p:cNvSpPr/>
          <p:nvPr/>
        </p:nvSpPr>
        <p:spPr>
          <a:xfrm>
            <a:off x="2962751" y="3881795"/>
            <a:ext cx="10333315" cy="372189"/>
          </a:xfrm>
          <a:prstGeom prst="rect">
            <a:avLst/>
          </a:prstGeom>
          <a:noFill/>
          <a:ln/>
        </p:spPr>
        <p:txBody>
          <a:bodyPr wrap="none" rtlCol="0" anchor="t"/>
          <a:lstStyle/>
          <a:p>
            <a:pPr marL="0" indent="0" algn="l">
              <a:lnSpc>
                <a:spcPts val="2931"/>
              </a:lnSpc>
              <a:buNone/>
            </a:pPr>
            <a:r>
              <a:rPr lang="en-US" sz="1832" dirty="0">
                <a:solidFill>
                  <a:srgbClr val="00002E"/>
                </a:solidFill>
                <a:latin typeface="PT Sans" pitchFamily="34" charset="0"/>
                <a:ea typeface="PT Sans" pitchFamily="34" charset="-122"/>
                <a:cs typeface="PT Sans" pitchFamily="34" charset="-120"/>
              </a:rPr>
              <a:t>Remove inconsistencies and missing values</a:t>
            </a:r>
            <a:endParaRPr lang="en-US" sz="1832" dirty="0"/>
          </a:p>
        </p:txBody>
      </p:sp>
      <p:sp>
        <p:nvSpPr>
          <p:cNvPr id="12" name="Shape 9"/>
          <p:cNvSpPr/>
          <p:nvPr/>
        </p:nvSpPr>
        <p:spPr>
          <a:xfrm>
            <a:off x="1944886" y="5228153"/>
            <a:ext cx="814268" cy="29051"/>
          </a:xfrm>
          <a:prstGeom prst="rect">
            <a:avLst/>
          </a:prstGeom>
          <a:solidFill>
            <a:srgbClr val="015F98"/>
          </a:solidFill>
          <a:ln/>
        </p:spPr>
        <p:txBody>
          <a:bodyPr/>
          <a:lstStyle/>
          <a:p>
            <a:endParaRPr lang="en-US"/>
          </a:p>
        </p:txBody>
      </p:sp>
      <p:sp>
        <p:nvSpPr>
          <p:cNvPr id="13" name="Shape 10"/>
          <p:cNvSpPr/>
          <p:nvPr/>
        </p:nvSpPr>
        <p:spPr>
          <a:xfrm>
            <a:off x="1421487" y="4980980"/>
            <a:ext cx="523399" cy="523399"/>
          </a:xfrm>
          <a:prstGeom prst="roundRect">
            <a:avLst>
              <a:gd name="adj" fmla="val 80016"/>
            </a:avLst>
          </a:prstGeom>
          <a:solidFill>
            <a:srgbClr val="F3F3FF"/>
          </a:solidFill>
          <a:ln w="22860">
            <a:solidFill>
              <a:srgbClr val="00002E"/>
            </a:solidFill>
            <a:prstDash val="solid"/>
          </a:ln>
        </p:spPr>
        <p:txBody>
          <a:bodyPr/>
          <a:lstStyle/>
          <a:p>
            <a:endParaRPr lang="en-US"/>
          </a:p>
        </p:txBody>
      </p:sp>
      <p:sp>
        <p:nvSpPr>
          <p:cNvPr id="14" name="Text 11"/>
          <p:cNvSpPr/>
          <p:nvPr/>
        </p:nvSpPr>
        <p:spPr>
          <a:xfrm>
            <a:off x="1584603" y="5078373"/>
            <a:ext cx="197048" cy="328493"/>
          </a:xfrm>
          <a:prstGeom prst="rect">
            <a:avLst/>
          </a:prstGeom>
          <a:noFill/>
          <a:ln/>
        </p:spPr>
        <p:txBody>
          <a:bodyPr wrap="none" rtlCol="0" anchor="t"/>
          <a:lstStyle/>
          <a:p>
            <a:pPr marL="0" indent="0" algn="ctr">
              <a:lnSpc>
                <a:spcPts val="2586"/>
              </a:lnSpc>
              <a:buNone/>
            </a:pPr>
            <a:r>
              <a:rPr lang="en-US" sz="2586" b="1" dirty="0">
                <a:solidFill>
                  <a:srgbClr val="015F98"/>
                </a:solidFill>
                <a:latin typeface="Nunito" pitchFamily="34" charset="0"/>
                <a:ea typeface="Nunito" pitchFamily="34" charset="-122"/>
                <a:cs typeface="Nunito" pitchFamily="34" charset="-120"/>
              </a:rPr>
              <a:t>2</a:t>
            </a:r>
            <a:endParaRPr lang="en-US" sz="2586" dirty="0"/>
          </a:p>
        </p:txBody>
      </p:sp>
      <p:sp>
        <p:nvSpPr>
          <p:cNvPr id="15" name="Text 12"/>
          <p:cNvSpPr/>
          <p:nvPr/>
        </p:nvSpPr>
        <p:spPr>
          <a:xfrm>
            <a:off x="2962751" y="4951928"/>
            <a:ext cx="2737247" cy="342067"/>
          </a:xfrm>
          <a:prstGeom prst="rect">
            <a:avLst/>
          </a:prstGeom>
          <a:noFill/>
          <a:ln/>
        </p:spPr>
        <p:txBody>
          <a:bodyPr wrap="none" rtlCol="0" anchor="t"/>
          <a:lstStyle/>
          <a:p>
            <a:pPr marL="0" indent="0" algn="l">
              <a:lnSpc>
                <a:spcPts val="2694"/>
              </a:lnSpc>
              <a:buNone/>
            </a:pPr>
            <a:r>
              <a:rPr lang="en-US" sz="2155" b="1" dirty="0">
                <a:solidFill>
                  <a:srgbClr val="015F98"/>
                </a:solidFill>
                <a:latin typeface="Nunito" pitchFamily="34" charset="0"/>
                <a:ea typeface="Nunito" pitchFamily="34" charset="-122"/>
                <a:cs typeface="Nunito" pitchFamily="34" charset="-120"/>
              </a:rPr>
              <a:t>Outlier Detection</a:t>
            </a:r>
            <a:endParaRPr lang="en-US" sz="2155" dirty="0"/>
          </a:p>
        </p:txBody>
      </p:sp>
      <p:sp>
        <p:nvSpPr>
          <p:cNvPr id="16" name="Text 13"/>
          <p:cNvSpPr/>
          <p:nvPr/>
        </p:nvSpPr>
        <p:spPr>
          <a:xfrm>
            <a:off x="2962751" y="5433536"/>
            <a:ext cx="10333315" cy="372189"/>
          </a:xfrm>
          <a:prstGeom prst="rect">
            <a:avLst/>
          </a:prstGeom>
          <a:noFill/>
          <a:ln/>
        </p:spPr>
        <p:txBody>
          <a:bodyPr wrap="none" rtlCol="0" anchor="t"/>
          <a:lstStyle/>
          <a:p>
            <a:pPr marL="0" indent="0" algn="l">
              <a:lnSpc>
                <a:spcPts val="2931"/>
              </a:lnSpc>
              <a:buNone/>
            </a:pPr>
            <a:r>
              <a:rPr lang="en-US" sz="1832" dirty="0">
                <a:solidFill>
                  <a:srgbClr val="00002E"/>
                </a:solidFill>
                <a:latin typeface="PT Sans" pitchFamily="34" charset="0"/>
                <a:ea typeface="PT Sans" pitchFamily="34" charset="-122"/>
                <a:cs typeface="PT Sans" pitchFamily="34" charset="-120"/>
              </a:rPr>
              <a:t>Identify and handle outliers in the dataset</a:t>
            </a:r>
            <a:endParaRPr lang="en-US" sz="1832" dirty="0"/>
          </a:p>
        </p:txBody>
      </p:sp>
      <p:sp>
        <p:nvSpPr>
          <p:cNvPr id="17" name="Shape 14"/>
          <p:cNvSpPr/>
          <p:nvPr/>
        </p:nvSpPr>
        <p:spPr>
          <a:xfrm>
            <a:off x="1944886" y="6779895"/>
            <a:ext cx="814268" cy="29051"/>
          </a:xfrm>
          <a:prstGeom prst="rect">
            <a:avLst/>
          </a:prstGeom>
          <a:solidFill>
            <a:srgbClr val="AD1F96"/>
          </a:solidFill>
          <a:ln/>
        </p:spPr>
        <p:txBody>
          <a:bodyPr/>
          <a:lstStyle/>
          <a:p>
            <a:endParaRPr lang="en-US"/>
          </a:p>
        </p:txBody>
      </p:sp>
      <p:sp>
        <p:nvSpPr>
          <p:cNvPr id="18" name="Shape 15"/>
          <p:cNvSpPr/>
          <p:nvPr/>
        </p:nvSpPr>
        <p:spPr>
          <a:xfrm>
            <a:off x="1421487" y="6532721"/>
            <a:ext cx="523399" cy="523399"/>
          </a:xfrm>
          <a:prstGeom prst="roundRect">
            <a:avLst>
              <a:gd name="adj" fmla="val 80016"/>
            </a:avLst>
          </a:prstGeom>
          <a:solidFill>
            <a:srgbClr val="F3F3FF"/>
          </a:solidFill>
          <a:ln w="22860">
            <a:solidFill>
              <a:srgbClr val="00002E"/>
            </a:solidFill>
            <a:prstDash val="solid"/>
          </a:ln>
        </p:spPr>
        <p:txBody>
          <a:bodyPr/>
          <a:lstStyle/>
          <a:p>
            <a:endParaRPr lang="en-US"/>
          </a:p>
        </p:txBody>
      </p:sp>
      <p:sp>
        <p:nvSpPr>
          <p:cNvPr id="19" name="Text 16"/>
          <p:cNvSpPr/>
          <p:nvPr/>
        </p:nvSpPr>
        <p:spPr>
          <a:xfrm>
            <a:off x="1584603" y="6630114"/>
            <a:ext cx="197048" cy="328493"/>
          </a:xfrm>
          <a:prstGeom prst="rect">
            <a:avLst/>
          </a:prstGeom>
          <a:noFill/>
          <a:ln/>
        </p:spPr>
        <p:txBody>
          <a:bodyPr wrap="none" rtlCol="0" anchor="t"/>
          <a:lstStyle/>
          <a:p>
            <a:pPr marL="0" indent="0" algn="ctr">
              <a:lnSpc>
                <a:spcPts val="2586"/>
              </a:lnSpc>
              <a:buNone/>
            </a:pPr>
            <a:r>
              <a:rPr lang="en-US" sz="2586" b="1" dirty="0">
                <a:solidFill>
                  <a:srgbClr val="AD1F96"/>
                </a:solidFill>
                <a:latin typeface="Nunito" pitchFamily="34" charset="0"/>
                <a:ea typeface="Nunito" pitchFamily="34" charset="-122"/>
                <a:cs typeface="Nunito" pitchFamily="34" charset="-120"/>
              </a:rPr>
              <a:t>3</a:t>
            </a:r>
            <a:endParaRPr lang="en-US" sz="2586" dirty="0"/>
          </a:p>
        </p:txBody>
      </p:sp>
      <p:sp>
        <p:nvSpPr>
          <p:cNvPr id="20" name="Text 17"/>
          <p:cNvSpPr/>
          <p:nvPr/>
        </p:nvSpPr>
        <p:spPr>
          <a:xfrm>
            <a:off x="2962751" y="6503670"/>
            <a:ext cx="2737247" cy="342067"/>
          </a:xfrm>
          <a:prstGeom prst="rect">
            <a:avLst/>
          </a:prstGeom>
          <a:noFill/>
          <a:ln/>
        </p:spPr>
        <p:txBody>
          <a:bodyPr wrap="none" rtlCol="0" anchor="t"/>
          <a:lstStyle/>
          <a:p>
            <a:pPr marL="0" indent="0" algn="l">
              <a:lnSpc>
                <a:spcPts val="2694"/>
              </a:lnSpc>
              <a:buNone/>
            </a:pPr>
            <a:r>
              <a:rPr lang="en-US" sz="2155" b="1" dirty="0">
                <a:solidFill>
                  <a:srgbClr val="AD1F96"/>
                </a:solidFill>
                <a:latin typeface="Nunito" pitchFamily="34" charset="0"/>
                <a:ea typeface="Nunito" pitchFamily="34" charset="-122"/>
                <a:cs typeface="Nunito" pitchFamily="34" charset="-120"/>
              </a:rPr>
              <a:t>Transformation</a:t>
            </a:r>
            <a:endParaRPr lang="en-US" sz="2155" dirty="0"/>
          </a:p>
        </p:txBody>
      </p:sp>
      <p:sp>
        <p:nvSpPr>
          <p:cNvPr id="21" name="Text 18"/>
          <p:cNvSpPr/>
          <p:nvPr/>
        </p:nvSpPr>
        <p:spPr>
          <a:xfrm>
            <a:off x="2962751" y="6985278"/>
            <a:ext cx="10333315" cy="372189"/>
          </a:xfrm>
          <a:prstGeom prst="rect">
            <a:avLst/>
          </a:prstGeom>
          <a:noFill/>
          <a:ln/>
        </p:spPr>
        <p:txBody>
          <a:bodyPr wrap="none" rtlCol="0" anchor="t"/>
          <a:lstStyle/>
          <a:p>
            <a:pPr marL="0" indent="0" algn="l">
              <a:lnSpc>
                <a:spcPts val="2931"/>
              </a:lnSpc>
              <a:buNone/>
            </a:pPr>
            <a:r>
              <a:rPr lang="en-US" sz="1832" dirty="0">
                <a:solidFill>
                  <a:srgbClr val="00002E"/>
                </a:solidFill>
                <a:latin typeface="PT Sans" pitchFamily="34" charset="0"/>
                <a:ea typeface="PT Sans" pitchFamily="34" charset="-122"/>
                <a:cs typeface="PT Sans" pitchFamily="34" charset="-120"/>
              </a:rPr>
              <a:t>Apply transformations for stationarity</a:t>
            </a:r>
            <a:endParaRPr lang="en-US" sz="1832" dirty="0"/>
          </a:p>
        </p:txBody>
      </p:sp>
      <p:pic>
        <p:nvPicPr>
          <p:cNvPr id="24" name="Picture 23">
            <a:extLst>
              <a:ext uri="{FF2B5EF4-FFF2-40B4-BE49-F238E27FC236}">
                <a16:creationId xmlns:a16="http://schemas.microsoft.com/office/drawing/2014/main" id="{61F372A7-957A-DA34-4691-6AE3E8F8370B}"/>
              </a:ext>
            </a:extLst>
          </p:cNvPr>
          <p:cNvPicPr>
            <a:picLocks noChangeAspect="1"/>
          </p:cNvPicPr>
          <p:nvPr/>
        </p:nvPicPr>
        <p:blipFill>
          <a:blip r:embed="rId4"/>
          <a:stretch>
            <a:fillRect/>
          </a:stretch>
        </p:blipFill>
        <p:spPr>
          <a:xfrm>
            <a:off x="1421486" y="1645784"/>
            <a:ext cx="12036861" cy="5852296"/>
          </a:xfrm>
          <a:prstGeom prst="rect">
            <a:avLst/>
          </a:prstGeom>
        </p:spPr>
      </p:pic>
    </p:spTree>
    <p:extLst>
      <p:ext uri="{BB962C8B-B14F-4D97-AF65-F5344CB8AC3E}">
        <p14:creationId xmlns:p14="http://schemas.microsoft.com/office/powerpoint/2010/main" val="9898363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336</TotalTime>
  <Words>1885</Words>
  <Application>Microsoft Office PowerPoint</Application>
  <PresentationFormat>Custom</PresentationFormat>
  <Paragraphs>253</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Corben</vt:lpstr>
      <vt:lpstr>Nobile</vt:lpstr>
      <vt:lpstr>Nunito</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Ali Shoaib</cp:lastModifiedBy>
  <cp:revision>7</cp:revision>
  <dcterms:created xsi:type="dcterms:W3CDTF">2024-06-24T05:38:02Z</dcterms:created>
  <dcterms:modified xsi:type="dcterms:W3CDTF">2024-06-27T03:30:22Z</dcterms:modified>
</cp:coreProperties>
</file>